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820" r:id="rId2"/>
    <p:sldMasterId id="2147483849" r:id="rId3"/>
  </p:sldMasterIdLst>
  <p:sldIdLst>
    <p:sldId id="302" r:id="rId4"/>
    <p:sldId id="257" r:id="rId5"/>
    <p:sldId id="290" r:id="rId6"/>
    <p:sldId id="258" r:id="rId7"/>
    <p:sldId id="260" r:id="rId8"/>
    <p:sldId id="262" r:id="rId9"/>
    <p:sldId id="270" r:id="rId10"/>
    <p:sldId id="261" r:id="rId11"/>
    <p:sldId id="271" r:id="rId12"/>
    <p:sldId id="263" r:id="rId13"/>
    <p:sldId id="264" r:id="rId14"/>
    <p:sldId id="265" r:id="rId15"/>
    <p:sldId id="266" r:id="rId16"/>
    <p:sldId id="267" r:id="rId17"/>
    <p:sldId id="268" r:id="rId18"/>
    <p:sldId id="272" r:id="rId19"/>
    <p:sldId id="269" r:id="rId20"/>
    <p:sldId id="303"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2BE"/>
    <a:srgbClr val="F0E8E7"/>
    <a:srgbClr val="E1CD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2" autoAdjust="0"/>
    <p:restoredTop sz="94660"/>
  </p:normalViewPr>
  <p:slideViewPr>
    <p:cSldViewPr snapToGrid="0">
      <p:cViewPr varScale="1">
        <p:scale>
          <a:sx n="61" d="100"/>
          <a:sy n="61" d="100"/>
        </p:scale>
        <p:origin x="-85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4358820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7303155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742234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9713242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881410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369515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220498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018226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348029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371006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418311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705145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54100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37697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69204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07724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49567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759512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622291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A4DE61-5535-4090-8257-1B4244F00FD2}"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15745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704235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A4DE61-5535-4090-8257-1B4244F00FD2}"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188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458669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839671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482084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4294508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10972800" y="6473952"/>
            <a:ext cx="1011936" cy="246888"/>
          </a:xfrm>
        </p:spPr>
        <p:txBody>
          <a:bodyPr/>
          <a:lstStyle/>
          <a:p>
            <a:fld id="{CCA4DE61-5535-4090-8257-1B4244F00FD2}"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19" name="Footer Placeholder 18"/>
          <p:cNvSpPr>
            <a:spLocks noGrp="1"/>
          </p:cNvSpPr>
          <p:nvPr>
            <p:ph type="ftr" sz="quarter" idx="11"/>
          </p:nvPr>
        </p:nvSpPr>
        <p:spPr>
          <a:xfrm>
            <a:off x="4775200" y="76201"/>
            <a:ext cx="3860800" cy="288925"/>
          </a:xfrm>
        </p:spPr>
        <p:txBody>
          <a:bodyPr/>
          <a:lstStyle/>
          <a:p>
            <a:endParaRPr lang="en-IN"/>
          </a:p>
        </p:txBody>
      </p:sp>
      <p:sp>
        <p:nvSpPr>
          <p:cNvPr id="16" name="Slide Number Placeholder 15"/>
          <p:cNvSpPr>
            <a:spLocks noGrp="1"/>
          </p:cNvSpPr>
          <p:nvPr>
            <p:ph type="sldNum" sz="quarter" idx="12"/>
          </p:nvPr>
        </p:nvSpPr>
        <p:spPr>
          <a:xfrm>
            <a:off x="10972800" y="6473952"/>
            <a:ext cx="1011936" cy="246888"/>
          </a:xfrm>
        </p:spPr>
        <p:txBody>
          <a:bodyPr/>
          <a:lstStyle/>
          <a:p>
            <a:fld id="{CCA4DE61-5535-4090-8257-1B4244F00FD2}" type="slidenum">
              <a:rPr lang="en-IN" smtClean="0"/>
              <a:pPr/>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CCA4DE61-5535-4090-8257-1B4244F00FD2}" type="slidenum">
              <a:rPr lang="en-IN" smtClean="0"/>
              <a:pPr/>
              <a:t>‹#›</a:t>
            </a:fld>
            <a:endParaRPr lang="en-IN"/>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972800" y="6477000"/>
            <a:ext cx="1016000" cy="246888"/>
          </a:xfrm>
        </p:spPr>
        <p:txBody>
          <a:bodyPr/>
          <a:lstStyle/>
          <a:p>
            <a:fld id="{CCA4DE61-5535-4090-8257-1B4244F00FD2}" type="slidenum">
              <a:rPr lang="en-IN" smtClean="0"/>
              <a:pPr/>
              <a:t>‹#›</a:t>
            </a:fld>
            <a:endParaRPr lang="en-IN"/>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28199502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CCA4DE61-5535-4090-8257-1B4244F00FD2}" type="slidenum">
              <a:rPr lang="en-IN" smtClean="0"/>
              <a:pPr/>
              <a:t>‹#›</a:t>
            </a:fld>
            <a:endParaRPr lang="en-IN"/>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A4DE61-5535-4090-8257-1B4244F00FD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535294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4167236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72130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7415203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C0F24-70ED-4A95-987B-B83FC6D4899E}" type="datetimeFigureOut">
              <a:rPr lang="en-IN" smtClean="0"/>
              <a:pPr/>
              <a:t>19-12-2013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9082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7C0F24-70ED-4A95-987B-B83FC6D4899E}" type="datetimeFigureOut">
              <a:rPr lang="en-IN" smtClean="0"/>
              <a:pPr/>
              <a:t>19-12-2013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365244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7C0F24-70ED-4A95-987B-B83FC6D4899E}" type="datetimeFigureOut">
              <a:rPr lang="en-IN" smtClean="0"/>
              <a:pPr/>
              <a:t>19-12-2013</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A4DE61-5535-4090-8257-1B4244F00FD2}" type="slidenum">
              <a:rPr lang="en-IN" smtClean="0"/>
              <a:pPr/>
              <a:t>‹#›</a:t>
            </a:fld>
            <a:endParaRPr lang="en-IN"/>
          </a:p>
        </p:txBody>
      </p:sp>
    </p:spTree>
    <p:extLst>
      <p:ext uri="{BB962C8B-B14F-4D97-AF65-F5344CB8AC3E}">
        <p14:creationId xmlns:p14="http://schemas.microsoft.com/office/powerpoint/2010/main" xmlns="" val="1024296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7C0F24-70ED-4A95-987B-B83FC6D4899E}" type="datetimeFigureOut">
              <a:rPr lang="en-IN" smtClean="0"/>
              <a:pPr/>
              <a:t>19-12-2013</a:t>
            </a:fld>
            <a:endParaRPr lang="en-IN"/>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A4DE61-5535-4090-8257-1B4244F00FD2}" type="slidenum">
              <a:rPr lang="en-IN" smtClean="0"/>
              <a:pPr/>
              <a:t>‹#›</a:t>
            </a:fld>
            <a:endParaRPr lang="en-IN"/>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33243" y="3983064"/>
          <a:ext cx="5725160" cy="1177871"/>
        </p:xfrm>
        <a:graphic>
          <a:graphicData uri="http://schemas.openxmlformats.org/drawingml/2006/table">
            <a:tbl>
              <a:tblPr firstRow="1" firstCol="1" bandRow="1">
                <a:tableStyleId>{5C22544A-7EE6-4342-B048-85BDC9FD1C3A}</a:tableStyleId>
              </a:tblPr>
              <a:tblGrid>
                <a:gridCol w="2896235"/>
                <a:gridCol w="1047115"/>
                <a:gridCol w="1781810"/>
              </a:tblGrid>
              <a:tr h="294338">
                <a:tc>
                  <a:txBody>
                    <a:bodyPr/>
                    <a:lstStyle/>
                    <a:p>
                      <a:pPr>
                        <a:lnSpc>
                          <a:spcPct val="107000"/>
                        </a:lnSpc>
                        <a:spcAft>
                          <a:spcPts val="0"/>
                        </a:spcAft>
                      </a:pPr>
                      <a:r>
                        <a:rPr lang="en-IN" sz="1400" kern="1800" dirty="0">
                          <a:solidFill>
                            <a:schemeClr val="bg1"/>
                          </a:solidFill>
                          <a:effectLst/>
                        </a:rPr>
                        <a:t>STUDENTS</a:t>
                      </a:r>
                      <a:r>
                        <a:rPr lang="en-IN" sz="1400" kern="1800" dirty="0">
                          <a:effectLst/>
                        </a:rPr>
                        <a:t> NAME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0"/>
                        </a:spcAft>
                      </a:pPr>
                      <a:r>
                        <a:rPr lang="en-IN" sz="1400" kern="1800" dirty="0">
                          <a:effectLst/>
                        </a:rPr>
                        <a:t>ID.NO.</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ENROLLMENT NO.</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511">
                <a:tc>
                  <a:txBody>
                    <a:bodyPr/>
                    <a:lstStyle/>
                    <a:p>
                      <a:pPr>
                        <a:lnSpc>
                          <a:spcPct val="107000"/>
                        </a:lnSpc>
                        <a:spcAft>
                          <a:spcPts val="0"/>
                        </a:spcAft>
                      </a:pPr>
                      <a:r>
                        <a:rPr lang="en-IN" sz="1400" kern="1800" dirty="0">
                          <a:effectLst/>
                        </a:rPr>
                        <a:t>MOD. JISHAN KHAN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IN" sz="1400" kern="1800" dirty="0">
                          <a:effectLst/>
                        </a:rPr>
                        <a:t>13PES-16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130080125024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511">
                <a:tc>
                  <a:txBody>
                    <a:bodyPr/>
                    <a:lstStyle/>
                    <a:p>
                      <a:pPr>
                        <a:lnSpc>
                          <a:spcPct val="107000"/>
                        </a:lnSpc>
                        <a:spcAft>
                          <a:spcPts val="0"/>
                        </a:spcAft>
                      </a:pPr>
                      <a:r>
                        <a:rPr lang="en-IN" sz="1400" kern="1800" dirty="0">
                          <a:effectLst/>
                        </a:rPr>
                        <a:t>NEEL SUTHAR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IN" sz="1400" kern="1800">
                          <a:effectLst/>
                        </a:rPr>
                        <a:t>13PES-17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130080125032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511">
                <a:tc>
                  <a:txBody>
                    <a:bodyPr/>
                    <a:lstStyle/>
                    <a:p>
                      <a:pPr>
                        <a:lnSpc>
                          <a:spcPct val="107000"/>
                        </a:lnSpc>
                        <a:spcAft>
                          <a:spcPts val="0"/>
                        </a:spcAft>
                      </a:pPr>
                      <a:r>
                        <a:rPr lang="en-IN" sz="1400" kern="1800" dirty="0">
                          <a:effectLst/>
                        </a:rPr>
                        <a:t>MILAN LAKHANI</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IN" sz="1400" kern="1800" dirty="0">
                          <a:effectLst/>
                        </a:rPr>
                        <a:t>13PES-28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130080125009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2"/>
          <p:cNvSpPr>
            <a:spLocks noChangeArrowheads="1"/>
          </p:cNvSpPr>
          <p:nvPr/>
        </p:nvSpPr>
        <p:spPr bwMode="auto">
          <a:xfrm>
            <a:off x="2927320" y="0"/>
            <a:ext cx="7844002"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0100" algn="l"/>
              </a:tabLst>
              <a:defRPr>
                <a:solidFill>
                  <a:schemeClr val="tx1"/>
                </a:solidFill>
                <a:latin typeface="Arial" panose="020B0604020202020204" pitchFamily="34" charset="0"/>
              </a:defRPr>
            </a:lvl1pPr>
            <a:lvl2pPr eaLnBrk="0" fontAlgn="base" hangingPunct="0">
              <a:spcBef>
                <a:spcPct val="0"/>
              </a:spcBef>
              <a:spcAft>
                <a:spcPct val="0"/>
              </a:spcAft>
              <a:tabLst>
                <a:tab pos="800100" algn="l"/>
              </a:tabLst>
              <a:defRPr>
                <a:solidFill>
                  <a:schemeClr val="tx1"/>
                </a:solidFill>
                <a:latin typeface="Arial" panose="020B0604020202020204" pitchFamily="34" charset="0"/>
              </a:defRPr>
            </a:lvl2pPr>
            <a:lvl3pPr eaLnBrk="0" fontAlgn="base" hangingPunct="0">
              <a:spcBef>
                <a:spcPct val="0"/>
              </a:spcBef>
              <a:spcAft>
                <a:spcPct val="0"/>
              </a:spcAft>
              <a:tabLst>
                <a:tab pos="800100" algn="l"/>
              </a:tabLst>
              <a:defRPr>
                <a:solidFill>
                  <a:schemeClr val="tx1"/>
                </a:solidFill>
                <a:latin typeface="Arial" panose="020B0604020202020204" pitchFamily="34" charset="0"/>
              </a:defRPr>
            </a:lvl3pPr>
            <a:lvl4pPr eaLnBrk="0" fontAlgn="base" hangingPunct="0">
              <a:spcBef>
                <a:spcPct val="0"/>
              </a:spcBef>
              <a:spcAft>
                <a:spcPct val="0"/>
              </a:spcAft>
              <a:tabLst>
                <a:tab pos="800100" algn="l"/>
              </a:tabLst>
              <a:defRPr>
                <a:solidFill>
                  <a:schemeClr val="tx1"/>
                </a:solidFill>
                <a:latin typeface="Arial" panose="020B0604020202020204" pitchFamily="34" charset="0"/>
              </a:defRPr>
            </a:lvl4pPr>
            <a:lvl5pPr eaLnBrk="0" fontAlgn="base" hangingPunct="0">
              <a:spcBef>
                <a:spcPct val="0"/>
              </a:spcBef>
              <a:spcAft>
                <a:spcPct val="0"/>
              </a:spcAft>
              <a:tabLst>
                <a:tab pos="800100" algn="l"/>
              </a:tabLst>
              <a:defRPr>
                <a:solidFill>
                  <a:schemeClr val="tx1"/>
                </a:solidFill>
                <a:latin typeface="Arial" panose="020B0604020202020204" pitchFamily="34" charset="0"/>
              </a:defRPr>
            </a:lvl5pPr>
            <a:lvl6pPr eaLnBrk="0" fontAlgn="base" hangingPunct="0">
              <a:spcBef>
                <a:spcPct val="0"/>
              </a:spcBef>
              <a:spcAft>
                <a:spcPct val="0"/>
              </a:spcAft>
              <a:tabLst>
                <a:tab pos="800100" algn="l"/>
              </a:tabLst>
              <a:defRPr>
                <a:solidFill>
                  <a:schemeClr val="tx1"/>
                </a:solidFill>
                <a:latin typeface="Arial" panose="020B0604020202020204" pitchFamily="34" charset="0"/>
              </a:defRPr>
            </a:lvl6pPr>
            <a:lvl7pPr eaLnBrk="0" fontAlgn="base" hangingPunct="0">
              <a:spcBef>
                <a:spcPct val="0"/>
              </a:spcBef>
              <a:spcAft>
                <a:spcPct val="0"/>
              </a:spcAft>
              <a:tabLst>
                <a:tab pos="800100" algn="l"/>
              </a:tabLst>
              <a:defRPr>
                <a:solidFill>
                  <a:schemeClr val="tx1"/>
                </a:solidFill>
                <a:latin typeface="Arial" panose="020B0604020202020204" pitchFamily="34" charset="0"/>
              </a:defRPr>
            </a:lvl7pPr>
            <a:lvl8pPr eaLnBrk="0" fontAlgn="base" hangingPunct="0">
              <a:spcBef>
                <a:spcPct val="0"/>
              </a:spcBef>
              <a:spcAft>
                <a:spcPct val="0"/>
              </a:spcAft>
              <a:tabLst>
                <a:tab pos="800100" algn="l"/>
              </a:tabLst>
              <a:defRPr>
                <a:solidFill>
                  <a:schemeClr val="tx1"/>
                </a:solidFill>
                <a:latin typeface="Arial" panose="020B0604020202020204" pitchFamily="34" charset="0"/>
              </a:defRPr>
            </a:lvl8pPr>
            <a:lvl9pPr eaLnBrk="0" fontAlgn="base" hangingPunct="0">
              <a:spcBef>
                <a:spcPct val="0"/>
              </a:spcBef>
              <a:spcAft>
                <a:spcPct val="0"/>
              </a:spcAft>
              <a:tabLst>
                <a:tab pos="800100" algn="l"/>
              </a:tabLst>
              <a:defRPr>
                <a:solidFill>
                  <a:schemeClr val="tx1"/>
                </a:solidFill>
                <a:latin typeface="Arial" panose="020B0604020202020204" pitchFamily="34" charset="0"/>
              </a:defRPr>
            </a:lvl9pPr>
          </a:lstStyle>
          <a:p>
            <a:pPr algn="ctr"/>
            <a:r>
              <a:rPr lang="en-US"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GUJARAT TECHNOLOGICAL UNIVERSITY                </a:t>
            </a:r>
          </a:p>
          <a:p>
            <a:pPr algn="ctr"/>
            <a:r>
              <a:rPr lang="en-US"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BIRLA VISHVAKARMA MAHAVIDYALAYA</a:t>
            </a:r>
            <a:endParaRPr lang="en-US" sz="1100" dirty="0" smtClean="0">
              <a:solidFill>
                <a:prstClr val="black"/>
              </a:solidFill>
            </a:endParaRPr>
          </a:p>
          <a:p>
            <a:r>
              <a:rPr lang="en-US"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(ENGINEERING COLLEGE)</a:t>
            </a:r>
            <a:endParaRPr lang="en-US" sz="1100" dirty="0" smtClean="0">
              <a:solidFill>
                <a:prstClr val="black"/>
              </a:solidFill>
            </a:endParaRPr>
          </a:p>
          <a:p>
            <a:r>
              <a:rPr lang="en-US"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VALLABH </a:t>
            </a: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VIDYANAGAR</a:t>
            </a:r>
            <a:endParaRPr lang="en-US" sz="1100" dirty="0" smtClean="0">
              <a:solidFill>
                <a:prstClr val="black"/>
              </a:solidFill>
            </a:endParaRPr>
          </a:p>
          <a:p>
            <a:endParaRPr lang="en-US" dirty="0" smtClean="0">
              <a:solidFill>
                <a:prstClr val="black"/>
              </a:solidFill>
            </a:endParaRPr>
          </a:p>
        </p:txBody>
      </p:sp>
      <p:pic>
        <p:nvPicPr>
          <p:cNvPr id="1025" name="Picture 1" descr="http://www.bvmengineering.ac.in/index_html_4cf3950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37475" y="0"/>
            <a:ext cx="2239962" cy="2294929"/>
          </a:xfrm>
          <a:prstGeom prst="rect">
            <a:avLst/>
          </a:prstGeom>
          <a:solidFill>
            <a:srgbClr val="F2DCDB"/>
          </a:solidFill>
        </p:spPr>
      </p:pic>
      <p:sp>
        <p:nvSpPr>
          <p:cNvPr id="6" name="Rectangle 3"/>
          <p:cNvSpPr>
            <a:spLocks noChangeArrowheads="1"/>
          </p:cNvSpPr>
          <p:nvPr/>
        </p:nvSpPr>
        <p:spPr bwMode="auto">
          <a:xfrm>
            <a:off x="604435" y="2634712"/>
            <a:ext cx="11313762" cy="3016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SUBJECT: ELEMENTS OF CIVIL ENGINEERING </a:t>
            </a:r>
            <a:r>
              <a:rPr lang="en-US"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CODE-2110004)</a:t>
            </a:r>
            <a:endParaRPr lang="en-US" sz="1100" dirty="0">
              <a:solidFill>
                <a:prstClr val="black"/>
              </a:solidFill>
            </a:endParaRPr>
          </a:p>
          <a:p>
            <a:pPr algn="ctr" eaLnBrk="0" fontAlgn="base" hangingPunct="0">
              <a:spcBef>
                <a:spcPct val="0"/>
              </a:spcBef>
              <a:spcAft>
                <a:spcPct val="0"/>
              </a:spcAft>
            </a:pPr>
            <a:r>
              <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BE First Level First Semester (Self Finance)</a:t>
            </a:r>
            <a:endParaRPr lang="en-US" sz="1100" dirty="0">
              <a:solidFill>
                <a:prstClr val="black"/>
              </a:solidFill>
            </a:endParaRPr>
          </a:p>
          <a:p>
            <a:pPr eaLnBrk="0" fontAlgn="base" hangingPunct="0">
              <a:spcBef>
                <a:spcPct val="0"/>
              </a:spcBef>
              <a:spcAft>
                <a:spcPct val="0"/>
              </a:spcAft>
            </a:pP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PRACTICAL: </a:t>
            </a:r>
            <a:r>
              <a:rPr lang="en-US" b="1" u="sng"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CONVENTIONAL SYMBOLS, </a:t>
            </a:r>
            <a:r>
              <a:rPr lang="en-US" b="1"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CHAIN SURVEY AND </a:t>
            </a:r>
            <a:r>
              <a:rPr lang="en-US" b="1" u="sng"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OFFSET MEASUREMENTS</a:t>
            </a:r>
            <a:endParaRPr lang="en-US" u="sng" dirty="0">
              <a:solidFill>
                <a:prstClr val="black"/>
              </a:solidFill>
            </a:endParaRPr>
          </a:p>
          <a:p>
            <a:pPr eaLnBrk="0" fontAlgn="base" hangingPunct="0">
              <a:spcBef>
                <a:spcPct val="0"/>
              </a:spcBef>
              <a:spcAft>
                <a:spcPct val="0"/>
              </a:spcAft>
            </a:pPr>
            <a:endPar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PREPARED </a:t>
            </a:r>
            <a:r>
              <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BY:</a:t>
            </a:r>
            <a:endParaRPr lang="en-US" sz="1100" dirty="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a:p>
            <a:pPr eaLnBrk="0" fontAlgn="base" hangingPunct="0">
              <a:spcBef>
                <a:spcPct val="0"/>
              </a:spcBef>
              <a:spcAft>
                <a:spcPct val="0"/>
              </a:spcAft>
            </a:pPr>
            <a:r>
              <a:rPr lang="en-US" dirty="0" smtClean="0">
                <a:solidFill>
                  <a:prstClr val="black"/>
                </a:solidFill>
                <a:latin typeface="Arial" panose="020B0604020202020204" pitchFamily="34" charset="0"/>
              </a:rPr>
              <a:t>GUIDED BY:PROF.C.B.MISHRA  (CIVIL ENGG. DEPT.)</a:t>
            </a:r>
            <a:endParaRPr lang="en-US" dirty="0">
              <a:solidFill>
                <a:prstClr val="black"/>
              </a:solidFill>
              <a:latin typeface="Arial" panose="020B0604020202020204" pitchFamily="34" charset="0"/>
            </a:endParaRPr>
          </a:p>
        </p:txBody>
      </p:sp>
    </p:spTree>
    <p:extLst>
      <p:ext uri="{BB962C8B-B14F-4D97-AF65-F5344CB8AC3E}">
        <p14:creationId xmlns="" xmlns:p14="http://schemas.microsoft.com/office/powerpoint/2010/main" val="23443822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a:t>Q-4 Draw convention and symbols.</a:t>
            </a:r>
            <a:endParaRPr lang="en-IN" sz="2400" dirty="0"/>
          </a:p>
        </p:txBody>
      </p:sp>
      <p:pic>
        <p:nvPicPr>
          <p:cNvPr id="4" name="Picture 3" descr="C:\Users\Milan\Desktop\1308_convention symbols.png"/>
          <p:cNvPicPr/>
          <p:nvPr/>
        </p:nvPicPr>
        <p:blipFill>
          <a:blip r:embed="rId2"/>
          <a:srcRect/>
          <a:stretch>
            <a:fillRect/>
          </a:stretch>
        </p:blipFill>
        <p:spPr bwMode="auto">
          <a:xfrm>
            <a:off x="2294346" y="1162373"/>
            <a:ext cx="6519454" cy="5141590"/>
          </a:xfrm>
          <a:prstGeom prst="rect">
            <a:avLst/>
          </a:prstGeom>
          <a:noFill/>
          <a:ln w="9525">
            <a:noFill/>
            <a:miter lim="800000"/>
            <a:headEnd/>
            <a:tailEnd/>
          </a:ln>
        </p:spPr>
      </p:pic>
    </p:spTree>
    <p:extLst>
      <p:ext uri="{BB962C8B-B14F-4D97-AF65-F5344CB8AC3E}">
        <p14:creationId xmlns:p14="http://schemas.microsoft.com/office/powerpoint/2010/main" xmlns="" val="2713455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7700"/>
            <a:ext cx="8596668" cy="1320800"/>
          </a:xfrm>
        </p:spPr>
        <p:txBody>
          <a:bodyPr>
            <a:normAutofit/>
          </a:bodyPr>
          <a:lstStyle/>
          <a:p>
            <a:r>
              <a:rPr lang="en-IN" sz="2400" b="1" dirty="0"/>
              <a:t>Q-5 Explain principles of surveying</a:t>
            </a:r>
            <a:r>
              <a:rPr lang="en-IN" sz="2400" dirty="0"/>
              <a:t>.</a:t>
            </a:r>
          </a:p>
        </p:txBody>
      </p:sp>
      <p:sp>
        <p:nvSpPr>
          <p:cNvPr id="3" name="Content Placeholder 2"/>
          <p:cNvSpPr>
            <a:spLocks noGrp="1"/>
          </p:cNvSpPr>
          <p:nvPr>
            <p:ph idx="1"/>
          </p:nvPr>
        </p:nvSpPr>
        <p:spPr>
          <a:xfrm>
            <a:off x="677334" y="2160589"/>
            <a:ext cx="8596668" cy="1662111"/>
          </a:xfrm>
        </p:spPr>
        <p:txBody>
          <a:bodyPr>
            <a:normAutofit lnSpcReduction="10000"/>
          </a:bodyPr>
          <a:lstStyle/>
          <a:p>
            <a:pPr marL="0" indent="0">
              <a:buNone/>
            </a:pPr>
            <a:r>
              <a:rPr lang="en-IN" sz="2200" b="1" dirty="0">
                <a:latin typeface="Segoe UI Semibold" pitchFamily="34" charset="0"/>
              </a:rPr>
              <a:t>Ans</a:t>
            </a:r>
            <a:r>
              <a:rPr lang="en-IN" sz="2200" b="1" dirty="0" smtClean="0">
                <a:latin typeface="Segoe UI Semibold" pitchFamily="34" charset="0"/>
              </a:rPr>
              <a:t>.:</a:t>
            </a:r>
            <a:r>
              <a:rPr lang="en-IN" sz="2200" dirty="0">
                <a:latin typeface="Segoe UI Semibold" pitchFamily="34" charset="0"/>
              </a:rPr>
              <a:t> </a:t>
            </a:r>
            <a:r>
              <a:rPr lang="en-IN" sz="2200" dirty="0" smtClean="0">
                <a:latin typeface="Segoe UI Semibold" pitchFamily="34" charset="0"/>
                <a:cs typeface="Arabic Typesetting" panose="03020402040406030203" pitchFamily="66" charset="-78"/>
              </a:rPr>
              <a:t>Two basic principles of surveying are:</a:t>
            </a:r>
          </a:p>
          <a:p>
            <a:pPr>
              <a:buFont typeface="Wingdings" panose="05000000000000000000" pitchFamily="2" charset="2"/>
              <a:buChar char="§"/>
            </a:pPr>
            <a:r>
              <a:rPr lang="en-IN" sz="2200" dirty="0" smtClean="0">
                <a:latin typeface="Segoe UI Semibold" pitchFamily="34" charset="0"/>
                <a:cs typeface="Arabic Typesetting" panose="03020402040406030203" pitchFamily="66" charset="-78"/>
              </a:rPr>
              <a:t>Always work form the whole to the part</a:t>
            </a:r>
          </a:p>
          <a:p>
            <a:pPr>
              <a:buFont typeface="Wingdings" panose="05000000000000000000" pitchFamily="2" charset="2"/>
              <a:buChar char="§"/>
            </a:pPr>
            <a:r>
              <a:rPr lang="en-IN" sz="2200" dirty="0" smtClean="0">
                <a:latin typeface="Segoe UI Semibold" pitchFamily="34" charset="0"/>
                <a:cs typeface="Arabic Typesetting" panose="03020402040406030203" pitchFamily="66" charset="-78"/>
              </a:rPr>
              <a:t>To locate a new station by at-least two measurement (linear or angular) from fixed reference points.</a:t>
            </a:r>
            <a:endParaRPr lang="en-IN" sz="2200" dirty="0">
              <a:latin typeface="Segoe UI Semibold" pitchFamily="34" charset="0"/>
              <a:cs typeface="Arabic Typesetting" panose="03020402040406030203" pitchFamily="66" charset="-78"/>
            </a:endParaRPr>
          </a:p>
        </p:txBody>
      </p:sp>
    </p:spTree>
    <p:extLst>
      <p:ext uri="{BB962C8B-B14F-4D97-AF65-F5344CB8AC3E}">
        <p14:creationId xmlns:p14="http://schemas.microsoft.com/office/powerpoint/2010/main" xmlns="" val="3364255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a:t>Q-6 what are the equipment’s used in chain surveying?</a:t>
            </a:r>
            <a:r>
              <a:rPr lang="en-IN" dirty="0"/>
              <a:t/>
            </a:r>
            <a:br>
              <a:rPr lang="en-IN" dirty="0"/>
            </a:br>
            <a:endParaRPr lang="en-IN" dirty="0"/>
          </a:p>
        </p:txBody>
      </p:sp>
      <p:sp>
        <p:nvSpPr>
          <p:cNvPr id="3" name="Content Placeholder 2"/>
          <p:cNvSpPr>
            <a:spLocks noGrp="1"/>
          </p:cNvSpPr>
          <p:nvPr>
            <p:ph idx="1"/>
          </p:nvPr>
        </p:nvSpPr>
        <p:spPr/>
        <p:txBody>
          <a:bodyPr/>
          <a:lstStyle/>
          <a:p>
            <a:pPr marL="0" indent="0">
              <a:buNone/>
            </a:pPr>
            <a:r>
              <a:rPr lang="en-IN" sz="2800" b="1" dirty="0">
                <a:latin typeface="Arabic Typesetting" panose="03020402040406030203" pitchFamily="66" charset="-78"/>
                <a:cs typeface="Arabic Typesetting" panose="03020402040406030203" pitchFamily="66" charset="-78"/>
              </a:rPr>
              <a:t>Ans.: </a:t>
            </a:r>
            <a:r>
              <a:rPr lang="en-IN" dirty="0">
                <a:latin typeface="Segoe UI Semibold" pitchFamily="34" charset="0"/>
                <a:cs typeface="Arabic Typesetting" panose="03020402040406030203" pitchFamily="66" charset="-78"/>
              </a:rPr>
              <a:t>List of Equipment of Survey Lab: </a:t>
            </a:r>
          </a:p>
          <a:p>
            <a:pPr lvl="0"/>
            <a:r>
              <a:rPr lang="en-IN" dirty="0">
                <a:latin typeface="Segoe UI Semibold" pitchFamily="34" charset="0"/>
                <a:cs typeface="Arabic Typesetting" panose="03020402040406030203" pitchFamily="66" charset="-78"/>
              </a:rPr>
              <a:t>Chain</a:t>
            </a:r>
          </a:p>
          <a:p>
            <a:pPr lvl="0"/>
            <a:r>
              <a:rPr lang="en-IN" dirty="0">
                <a:latin typeface="Segoe UI Semibold" pitchFamily="34" charset="0"/>
                <a:cs typeface="Arabic Typesetting" panose="03020402040406030203" pitchFamily="66" charset="-78"/>
              </a:rPr>
              <a:t>Tap</a:t>
            </a:r>
          </a:p>
          <a:p>
            <a:pPr lvl="0"/>
            <a:r>
              <a:rPr lang="en-IN" dirty="0">
                <a:latin typeface="Segoe UI Semibold" pitchFamily="34" charset="0"/>
                <a:cs typeface="Arabic Typesetting" panose="03020402040406030203" pitchFamily="66" charset="-78"/>
              </a:rPr>
              <a:t>Arrow</a:t>
            </a:r>
          </a:p>
          <a:p>
            <a:pPr lvl="0"/>
            <a:r>
              <a:rPr lang="en-IN" dirty="0">
                <a:latin typeface="Segoe UI Semibold" pitchFamily="34" charset="0"/>
                <a:cs typeface="Arabic Typesetting" panose="03020402040406030203" pitchFamily="66" charset="-78"/>
              </a:rPr>
              <a:t>Ranging rod and offset rod</a:t>
            </a:r>
          </a:p>
          <a:p>
            <a:pPr lvl="0"/>
            <a:r>
              <a:rPr lang="en-IN" dirty="0">
                <a:latin typeface="Segoe UI Semibold" pitchFamily="34" charset="0"/>
                <a:cs typeface="Arabic Typesetting" panose="03020402040406030203" pitchFamily="66" charset="-78"/>
              </a:rPr>
              <a:t>Pegs</a:t>
            </a:r>
          </a:p>
          <a:p>
            <a:pPr lvl="0"/>
            <a:r>
              <a:rPr lang="en-IN" dirty="0">
                <a:latin typeface="Segoe UI Semibold" pitchFamily="34" charset="0"/>
                <a:cs typeface="Arabic Typesetting" panose="03020402040406030203" pitchFamily="66" charset="-78"/>
              </a:rPr>
              <a:t>Plumb – bob </a:t>
            </a:r>
            <a:r>
              <a:rPr lang="en-IN" dirty="0" smtClean="0">
                <a:latin typeface="Segoe UI Semibold" pitchFamily="34" charset="0"/>
                <a:cs typeface="Arabic Typesetting" panose="03020402040406030203" pitchFamily="66" charset="-78"/>
              </a:rPr>
              <a:t>etc.</a:t>
            </a:r>
            <a:endParaRPr lang="en-IN" dirty="0">
              <a:latin typeface="Segoe UI Semibold" pitchFamily="34" charset="0"/>
              <a:cs typeface="Arabic Typesetting" panose="03020402040406030203" pitchFamily="66" charset="-78"/>
            </a:endParaRPr>
          </a:p>
          <a:p>
            <a:endParaRPr lang="en-IN" dirty="0"/>
          </a:p>
        </p:txBody>
      </p:sp>
    </p:spTree>
    <p:extLst>
      <p:ext uri="{BB962C8B-B14F-4D97-AF65-F5344CB8AC3E}">
        <p14:creationId xmlns:p14="http://schemas.microsoft.com/office/powerpoint/2010/main" xmlns="" val="7203514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a:t>Q-7</a:t>
            </a:r>
            <a:r>
              <a:rPr lang="en-IN" sz="2400" dirty="0"/>
              <a:t>      </a:t>
            </a:r>
            <a:r>
              <a:rPr lang="en-IN" sz="2400" b="1" dirty="0"/>
              <a:t>Explain with sketch principle of optical square.</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IN" dirty="0" smtClean="0"/>
              <a:t>Ans.: </a:t>
            </a:r>
            <a:r>
              <a:rPr lang="en-IN" sz="1900" b="1" i="1" u="sng" dirty="0" smtClean="0">
                <a:latin typeface="Segoe UI Semibold" pitchFamily="34" charset="0"/>
                <a:cs typeface="Arabic Typesetting" panose="03020402040406030203" pitchFamily="66" charset="-78"/>
              </a:rPr>
              <a:t>Setting </a:t>
            </a:r>
            <a:r>
              <a:rPr lang="en-IN" sz="1900" b="1" i="1" u="sng" dirty="0">
                <a:latin typeface="Segoe UI Semibold" pitchFamily="34" charset="0"/>
                <a:cs typeface="Arabic Typesetting" panose="03020402040406030203" pitchFamily="66" charset="-78"/>
              </a:rPr>
              <a:t>up the perpendicular by optical square</a:t>
            </a:r>
            <a:endParaRPr lang="en-IN" sz="1900" b="1" u="sng" dirty="0">
              <a:latin typeface="Segoe UI Semibold" pitchFamily="34" charset="0"/>
              <a:cs typeface="Arabic Typesetting" panose="03020402040406030203" pitchFamily="66" charset="-78"/>
            </a:endParaRPr>
          </a:p>
          <a:p>
            <a:pPr lvl="0"/>
            <a:r>
              <a:rPr lang="en-IN" sz="1900" b="1" dirty="0">
                <a:latin typeface="Segoe UI Semibold" pitchFamily="34" charset="0"/>
                <a:cs typeface="Arabic Typesetting" panose="03020402040406030203" pitchFamily="66" charset="-78"/>
              </a:rPr>
              <a:t> The observer should stand on the chin line and approximately at the position where the perpendicular is to be set up.</a:t>
            </a:r>
          </a:p>
          <a:p>
            <a:pPr lvl="0"/>
            <a:r>
              <a:rPr lang="en-IN" sz="1900" b="1" dirty="0">
                <a:latin typeface="Segoe UI Semibold" pitchFamily="34" charset="0"/>
                <a:cs typeface="Arabic Typesetting" panose="03020402040406030203" pitchFamily="66" charset="-78"/>
              </a:rPr>
              <a:t> The optical square is held by the arm at the eye level. The ranging road at the forward section B is observed through the </a:t>
            </a:r>
            <a:r>
              <a:rPr lang="en-IN" sz="1900" b="1" dirty="0" err="1">
                <a:latin typeface="Segoe UI Semibold" pitchFamily="34" charset="0"/>
                <a:cs typeface="Arabic Typesetting" panose="03020402040406030203" pitchFamily="66" charset="-78"/>
              </a:rPr>
              <a:t>unsilvered</a:t>
            </a:r>
            <a:r>
              <a:rPr lang="en-IN" sz="1900" b="1" dirty="0">
                <a:latin typeface="Segoe UI Semibold" pitchFamily="34" charset="0"/>
                <a:cs typeface="Arabic Typesetting" panose="03020402040406030203" pitchFamily="66" charset="-78"/>
              </a:rPr>
              <a:t> portion on the lover part of the horizon glass.</a:t>
            </a:r>
          </a:p>
          <a:p>
            <a:pPr lvl="0"/>
            <a:r>
              <a:rPr lang="en-IN" sz="1900" b="1" dirty="0">
                <a:latin typeface="Segoe UI Semibold" pitchFamily="34" charset="0"/>
                <a:cs typeface="Arabic Typesetting" panose="03020402040406030203" pitchFamily="66" charset="-78"/>
              </a:rPr>
              <a:t> Then the observer looks through the upper silvered portion of the horizon glass to see the image of the object of P</a:t>
            </a:r>
            <a:r>
              <a:rPr lang="en-IN" sz="1900" b="1" dirty="0" smtClean="0">
                <a:latin typeface="Segoe UI Semibold" pitchFamily="34" charset="0"/>
                <a:cs typeface="Arabic Typesetting" panose="03020402040406030203" pitchFamily="66" charset="-78"/>
              </a:rPr>
              <a:t>.</a:t>
            </a:r>
          </a:p>
          <a:p>
            <a:pPr marL="0" indent="0">
              <a:buNone/>
            </a:pPr>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6633274" y="4757980"/>
            <a:ext cx="5362413" cy="2100020"/>
          </a:xfrm>
          <a:prstGeom prst="rect">
            <a:avLst/>
          </a:prstGeom>
        </p:spPr>
      </p:pic>
    </p:spTree>
    <p:extLst>
      <p:ext uri="{BB962C8B-B14F-4D97-AF65-F5344CB8AC3E}">
        <p14:creationId xmlns:p14="http://schemas.microsoft.com/office/powerpoint/2010/main" xmlns="" val="1226928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3">
                                            <p:txEl>
                                              <p:pRg st="0" end="0"/>
                                            </p:txEl>
                                          </p:spTgt>
                                        </p:tgtEl>
                                        <p:attrNameLst>
                                          <p:attrName>ppt_y</p:attrName>
                                        </p:attrNameLst>
                                      </p:cBhvr>
                                      <p:tavLst>
                                        <p:tav tm="0">
                                          <p:val>
                                            <p:strVal val="#ppt_y"/>
                                          </p:val>
                                        </p:tav>
                                        <p:tav tm="100000">
                                          <p:val>
                                            <p:strVal val="#ppt_y+#ppt_h*1.125000"/>
                                          </p:val>
                                        </p:tav>
                                      </p:tavLst>
                                    </p:anim>
                                    <p:animEffect transition="out" filter="wipe(down)">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3">
                                            <p:txEl>
                                              <p:pRg st="1" end="1"/>
                                            </p:txEl>
                                          </p:spTgt>
                                        </p:tgtEl>
                                        <p:attrNameLst>
                                          <p:attrName>ppt_y</p:attrName>
                                        </p:attrNameLst>
                                      </p:cBhvr>
                                      <p:tavLst>
                                        <p:tav tm="0">
                                          <p:val>
                                            <p:strVal val="#ppt_y"/>
                                          </p:val>
                                        </p:tav>
                                        <p:tav tm="100000">
                                          <p:val>
                                            <p:strVal val="#ppt_y+#ppt_h*1.125000"/>
                                          </p:val>
                                        </p:tav>
                                      </p:tavLst>
                                    </p:anim>
                                    <p:animEffect transition="out" filter="wipe(down)">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par>
                                <p:cTn id="38" presetID="12" presetClass="exit" presetSubtype="4" fill="hold" grpId="1" nodeType="withEffect">
                                  <p:stCondLst>
                                    <p:cond delay="0"/>
                                  </p:stCondLst>
                                  <p:childTnLst>
                                    <p:anim calcmode="lin" valueType="num">
                                      <p:cBhvr additive="base">
                                        <p:cTn id="39" dur="500"/>
                                        <p:tgtEl>
                                          <p:spTgt spid="3">
                                            <p:txEl>
                                              <p:pRg st="2" end="2"/>
                                            </p:txEl>
                                          </p:spTgt>
                                        </p:tgtEl>
                                        <p:attrNameLst>
                                          <p:attrName>ppt_y</p:attrName>
                                        </p:attrNameLst>
                                      </p:cBhvr>
                                      <p:tavLst>
                                        <p:tav tm="0">
                                          <p:val>
                                            <p:strVal val="#ppt_y"/>
                                          </p:val>
                                        </p:tav>
                                        <p:tav tm="100000">
                                          <p:val>
                                            <p:strVal val="#ppt_y+#ppt_h*1.125000"/>
                                          </p:val>
                                        </p:tav>
                                      </p:tavLst>
                                    </p:anim>
                                    <p:animEffect transition="out" filter="wipe(down)">
                                      <p:cBhvr>
                                        <p:cTn id="40" dur="500"/>
                                        <p:tgtEl>
                                          <p:spTgt spid="3">
                                            <p:txEl>
                                              <p:pRg st="2" end="2"/>
                                            </p:txEl>
                                          </p:spTgt>
                                        </p:tgtEl>
                                      </p:cBhvr>
                                    </p:animEffect>
                                    <p:set>
                                      <p:cBhvr>
                                        <p:cTn id="41" dur="1" fill="hold">
                                          <p:stCondLst>
                                            <p:cond delay="499"/>
                                          </p:stCondLst>
                                        </p:cTn>
                                        <p:tgtEl>
                                          <p:spTgt spid="3">
                                            <p:txEl>
                                              <p:pRg st="2" end="2"/>
                                            </p:txEl>
                                          </p:spTgt>
                                        </p:tgtEl>
                                        <p:attrNameLst>
                                          <p:attrName>style.visibility</p:attrName>
                                        </p:attrNameLst>
                                      </p:cBhvr>
                                      <p:to>
                                        <p:strVal val="hidden"/>
                                      </p:to>
                                    </p:set>
                                  </p:childTnLst>
                                </p:cTn>
                              </p:par>
                              <p:par>
                                <p:cTn id="42" presetID="12" presetClass="exit" presetSubtype="4" fill="hold" grpId="1" nodeType="withEffect">
                                  <p:stCondLst>
                                    <p:cond delay="0"/>
                                  </p:stCondLst>
                                  <p:childTnLst>
                                    <p:anim calcmode="lin" valueType="num">
                                      <p:cBhvr additive="base">
                                        <p:cTn id="43" dur="500"/>
                                        <p:tgtEl>
                                          <p:spTgt spid="3">
                                            <p:txEl>
                                              <p:pRg st="3" end="3"/>
                                            </p:txEl>
                                          </p:spTgt>
                                        </p:tgtEl>
                                        <p:attrNameLst>
                                          <p:attrName>ppt_y</p:attrName>
                                        </p:attrNameLst>
                                      </p:cBhvr>
                                      <p:tavLst>
                                        <p:tav tm="0">
                                          <p:val>
                                            <p:strVal val="#ppt_y"/>
                                          </p:val>
                                        </p:tav>
                                        <p:tav tm="100000">
                                          <p:val>
                                            <p:strVal val="#ppt_y+#ppt_h*1.125000"/>
                                          </p:val>
                                        </p:tav>
                                      </p:tavLst>
                                    </p:anim>
                                    <p:animEffect transition="out" filter="wipe(down)">
                                      <p:cBhvr>
                                        <p:cTn id="44" dur="500"/>
                                        <p:tgtEl>
                                          <p:spTgt spid="3">
                                            <p:txEl>
                                              <p:pRg st="3" end="3"/>
                                            </p:txEl>
                                          </p:spTgt>
                                        </p:tgtEl>
                                      </p:cBhvr>
                                    </p:animEffect>
                                    <p:set>
                                      <p:cBhvr>
                                        <p:cTn id="4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4206240"/>
          </a:xfrm>
        </p:spPr>
        <p:txBody>
          <a:bodyPr>
            <a:normAutofit/>
          </a:bodyPr>
          <a:lstStyle/>
          <a:p>
            <a:pPr lvl="0"/>
            <a:r>
              <a:rPr lang="en-IN" dirty="0">
                <a:latin typeface="Segoe UI Semibold" pitchFamily="34" charset="0"/>
                <a:cs typeface="Arabic Typesetting" panose="03020402040406030203" pitchFamily="66" charset="-78"/>
              </a:rPr>
              <a:t>Suppose that the observer find that the ranging rod B and the image of object p do not concede, than he should move forward or backward along the chain line until the ranging rod B and the image of P exactly concede</a:t>
            </a:r>
            <a:r>
              <a:rPr lang="en-IN" dirty="0" smtClean="0">
                <a:latin typeface="Segoe UI Semibold" pitchFamily="34" charset="0"/>
                <a:cs typeface="Arabic Typesetting" panose="03020402040406030203" pitchFamily="66" charset="-78"/>
              </a:rPr>
              <a:t>.</a:t>
            </a:r>
          </a:p>
          <a:p>
            <a:endParaRPr lang="en-IN" dirty="0">
              <a:latin typeface="Segoe UI Semibold" pitchFamily="34" charset="0"/>
              <a:cs typeface="Arabic Typesetting" panose="03020402040406030203" pitchFamily="66" charset="-78"/>
            </a:endParaRPr>
          </a:p>
          <a:p>
            <a:endParaRPr lang="en-IN" dirty="0" smtClean="0">
              <a:latin typeface="Segoe UI Semibold" pitchFamily="34" charset="0"/>
              <a:cs typeface="Arabic Typesetting" panose="03020402040406030203" pitchFamily="66" charset="-78"/>
            </a:endParaRPr>
          </a:p>
          <a:p>
            <a:endParaRPr lang="en-IN" dirty="0">
              <a:latin typeface="Segoe UI Semibold" pitchFamily="34" charset="0"/>
              <a:cs typeface="Arabic Typesetting" panose="03020402040406030203" pitchFamily="66" charset="-78"/>
            </a:endParaRPr>
          </a:p>
          <a:p>
            <a:endParaRPr lang="en-IN" dirty="0" smtClean="0">
              <a:latin typeface="Segoe UI Semibold" pitchFamily="34" charset="0"/>
              <a:cs typeface="Arabic Typesetting" panose="03020402040406030203" pitchFamily="66" charset="-78"/>
            </a:endParaRPr>
          </a:p>
          <a:p>
            <a:r>
              <a:rPr lang="en-IN" dirty="0" smtClean="0">
                <a:latin typeface="Segoe UI Semibold" pitchFamily="34" charset="0"/>
                <a:cs typeface="Arabic Typesetting" panose="03020402040406030203" pitchFamily="66" charset="-78"/>
              </a:rPr>
              <a:t> </a:t>
            </a:r>
            <a:r>
              <a:rPr lang="en-IN" dirty="0">
                <a:latin typeface="Segoe UI Semibold" pitchFamily="34" charset="0"/>
                <a:cs typeface="Arabic Typesetting" panose="03020402040406030203" pitchFamily="66" charset="-78"/>
              </a:rPr>
              <a:t>At this position the observer marks a point on the ground </a:t>
            </a:r>
            <a:r>
              <a:rPr lang="en-IN" dirty="0" smtClean="0">
                <a:latin typeface="Segoe UI Semibold" pitchFamily="34" charset="0"/>
                <a:cs typeface="Arabic Typesetting" panose="03020402040406030203" pitchFamily="66" charset="-78"/>
              </a:rPr>
              <a:t>to </a:t>
            </a:r>
            <a:r>
              <a:rPr lang="en-IN" dirty="0">
                <a:latin typeface="Segoe UI Semibold" pitchFamily="34" charset="0"/>
                <a:cs typeface="Arabic Typesetting" panose="03020402040406030203" pitchFamily="66" charset="-78"/>
              </a:rPr>
              <a:t>locate the foot of the offsets for the given object. Measure length and chain age of offsets.</a:t>
            </a:r>
          </a:p>
        </p:txBody>
      </p:sp>
      <p:graphicFrame>
        <p:nvGraphicFramePr>
          <p:cNvPr id="4" name="Table 3"/>
          <p:cNvGraphicFramePr>
            <a:graphicFrameLocks noGrp="1"/>
          </p:cNvGraphicFramePr>
          <p:nvPr>
            <p:extLst>
              <p:ext uri="{D42A27DB-BD31-4B8C-83A1-F6EECF244321}">
                <p14:modId xmlns:p14="http://schemas.microsoft.com/office/powerpoint/2010/main" xmlns="" val="3064629042"/>
              </p:ext>
            </p:extLst>
          </p:nvPr>
        </p:nvGraphicFramePr>
        <p:xfrm>
          <a:off x="5800775" y="822960"/>
          <a:ext cx="3748758" cy="1656769"/>
        </p:xfrm>
        <a:graphic>
          <a:graphicData uri="http://schemas.openxmlformats.org/drawingml/2006/table">
            <a:tbl>
              <a:tblPr/>
              <a:tblGrid>
                <a:gridCol w="352425"/>
                <a:gridCol w="1445754"/>
                <a:gridCol w="1445754"/>
                <a:gridCol w="504825"/>
              </a:tblGrid>
              <a:tr h="732802">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923967">
                <a:tc gridSpan="2">
                  <a:txBody>
                    <a:bodyPr/>
                    <a:lstStyle/>
                    <a:p>
                      <a:pPr algn="just">
                        <a:lnSpc>
                          <a:spcPct val="107000"/>
                        </a:lnSpc>
                        <a:spcAft>
                          <a:spcPts val="800"/>
                        </a:spcAft>
                      </a:pPr>
                      <a:r>
                        <a:rPr lang="en-IN" sz="1200">
                          <a:effectLst/>
                          <a:latin typeface="Calibri" panose="020F0502020204030204" pitchFamily="34"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B</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27458573"/>
              </p:ext>
            </p:extLst>
          </p:nvPr>
        </p:nvGraphicFramePr>
        <p:xfrm>
          <a:off x="5729152" y="3223648"/>
          <a:ext cx="3935164" cy="1658318"/>
        </p:xfrm>
        <a:graphic>
          <a:graphicData uri="http://schemas.openxmlformats.org/drawingml/2006/table">
            <a:tbl>
              <a:tblPr/>
              <a:tblGrid>
                <a:gridCol w="777034"/>
                <a:gridCol w="2259208"/>
                <a:gridCol w="898922"/>
              </a:tblGrid>
              <a:tr h="781720">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598">
                <a:tc>
                  <a:txBody>
                    <a:bodyPr/>
                    <a:lstStyle/>
                    <a:p>
                      <a:pPr algn="just">
                        <a:lnSpc>
                          <a:spcPct val="107000"/>
                        </a:lnSpc>
                        <a:spcAft>
                          <a:spcPts val="800"/>
                        </a:spcAft>
                      </a:pPr>
                      <a:r>
                        <a:rPr lang="en-IN" sz="1200">
                          <a:effectLst/>
                          <a:latin typeface="Calibri" panose="020F0502020204030204" pitchFamily="34"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B</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64310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b="1" dirty="0"/>
              <a:t>Q-8 Explain Perpendicular and Oblique </a:t>
            </a:r>
            <a:r>
              <a:rPr lang="en-IN" sz="2400" b="1" dirty="0" smtClean="0"/>
              <a:t>Offsets</a:t>
            </a:r>
            <a:endParaRPr lang="en-IN" dirty="0"/>
          </a:p>
        </p:txBody>
      </p:sp>
      <p:sp>
        <p:nvSpPr>
          <p:cNvPr id="3" name="Content Placeholder 2"/>
          <p:cNvSpPr>
            <a:spLocks noGrp="1"/>
          </p:cNvSpPr>
          <p:nvPr>
            <p:ph idx="1"/>
          </p:nvPr>
        </p:nvSpPr>
        <p:spPr>
          <a:xfrm>
            <a:off x="677334" y="2029959"/>
            <a:ext cx="8596668" cy="3880773"/>
          </a:xfrm>
        </p:spPr>
        <p:txBody>
          <a:bodyPr>
            <a:normAutofit/>
          </a:bodyPr>
          <a:lstStyle/>
          <a:p>
            <a:pPr marL="0" indent="0">
              <a:buNone/>
            </a:pPr>
            <a:r>
              <a:rPr lang="en-IN" b="1" dirty="0" smtClean="0">
                <a:latin typeface="Segoe UI Semibold" pitchFamily="34" charset="0"/>
              </a:rPr>
              <a:t>Ans</a:t>
            </a:r>
            <a:r>
              <a:rPr lang="en-IN" b="1" dirty="0">
                <a:latin typeface="Segoe UI Semibold" pitchFamily="34" charset="0"/>
              </a:rPr>
              <a:t>.:</a:t>
            </a:r>
            <a:r>
              <a:rPr lang="en-IN" sz="2000" b="1" dirty="0">
                <a:latin typeface="Segoe UI Semibold" pitchFamily="34" charset="0"/>
              </a:rPr>
              <a:t> </a:t>
            </a:r>
            <a:r>
              <a:rPr lang="en-IN" sz="2000" dirty="0">
                <a:latin typeface="Segoe UI Semibold" pitchFamily="34" charset="0"/>
                <a:cs typeface="Arabic Typesetting" panose="03020402040406030203" pitchFamily="66" charset="-78"/>
              </a:rPr>
              <a:t>(1)</a:t>
            </a:r>
            <a:r>
              <a:rPr lang="en-IN" sz="2000" i="1" dirty="0">
                <a:latin typeface="Segoe UI Semibold" pitchFamily="34" charset="0"/>
                <a:cs typeface="Arabic Typesetting" panose="03020402040406030203" pitchFamily="66" charset="-78"/>
              </a:rPr>
              <a:t> Perpendicular Offsets</a:t>
            </a:r>
            <a:endParaRPr lang="en-IN" sz="2000" dirty="0">
              <a:latin typeface="Segoe UI Semibold" pitchFamily="34" charset="0"/>
              <a:cs typeface="Arabic Typesetting" panose="03020402040406030203" pitchFamily="66" charset="-78"/>
            </a:endParaRPr>
          </a:p>
          <a:p>
            <a:pPr marL="0" indent="0">
              <a:buNone/>
            </a:pPr>
            <a:r>
              <a:rPr lang="en-IN" sz="2000" dirty="0">
                <a:latin typeface="Segoe UI Semibold" pitchFamily="34" charset="0"/>
                <a:cs typeface="Arabic Typesetting" panose="03020402040406030203" pitchFamily="66" charset="-78"/>
              </a:rPr>
              <a:t>The offsets which are taken perpendicular to the chain line are termed as perpendicular offsets. These offsets are taken by holding zero end of the tape at the object and swinging the tape on the chain line. The shortest distance whatsoever measured form object to the chain line is always a perpendicular offsets.</a:t>
            </a:r>
          </a:p>
          <a:p>
            <a:pPr marL="0" indent="0">
              <a:buNone/>
            </a:pPr>
            <a:endParaRPr lang="en-IN" dirty="0">
              <a:latin typeface="Segoe UI Semibold" pitchFamily="34" charset="0"/>
            </a:endParaRPr>
          </a:p>
        </p:txBody>
      </p:sp>
      <p:cxnSp>
        <p:nvCxnSpPr>
          <p:cNvPr id="10" name="Straight Arrow Connector 9"/>
          <p:cNvCxnSpPr/>
          <p:nvPr/>
        </p:nvCxnSpPr>
        <p:spPr>
          <a:xfrm>
            <a:off x="2387600" y="4508500"/>
            <a:ext cx="3556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076700" y="3606800"/>
            <a:ext cx="0" cy="1905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270396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77334" y="2147526"/>
            <a:ext cx="8596668" cy="3880773"/>
          </a:xfrm>
        </p:spPr>
        <p:txBody>
          <a:bodyPr/>
          <a:lstStyle/>
          <a:p>
            <a:pPr marL="0" indent="0">
              <a:buNone/>
            </a:pPr>
            <a:r>
              <a:rPr lang="en-IN" dirty="0">
                <a:latin typeface="Segoe UI Semibold" pitchFamily="34" charset="0"/>
                <a:cs typeface="Arabic Typesetting" panose="03020402040406030203" pitchFamily="66" charset="-78"/>
              </a:rPr>
              <a:t>(2)</a:t>
            </a:r>
            <a:r>
              <a:rPr lang="en-IN" i="1" dirty="0">
                <a:latin typeface="Segoe UI Semibold" pitchFamily="34" charset="0"/>
                <a:cs typeface="Arabic Typesetting" panose="03020402040406030203" pitchFamily="66" charset="-78"/>
              </a:rPr>
              <a:t>Oblique Offsets</a:t>
            </a:r>
            <a:endParaRPr lang="en-IN" dirty="0">
              <a:latin typeface="Segoe UI Semibold" pitchFamily="34" charset="0"/>
              <a:cs typeface="Arabic Typesetting" panose="03020402040406030203" pitchFamily="66" charset="-78"/>
            </a:endParaRPr>
          </a:p>
          <a:p>
            <a:pPr marL="0" indent="0">
              <a:buNone/>
            </a:pPr>
            <a:r>
              <a:rPr lang="en-IN" dirty="0">
                <a:latin typeface="Segoe UI Semibold" pitchFamily="34" charset="0"/>
                <a:cs typeface="Arabic Typesetting" panose="03020402040406030203" pitchFamily="66" charset="-78"/>
              </a:rPr>
              <a:t>Oblique distance is always grater the perpendicular distance. All the offsets which are not taken at right angle to chain line are known as oblique offsets. </a:t>
            </a:r>
          </a:p>
          <a:p>
            <a:pPr marL="0" indent="0">
              <a:buNone/>
            </a:pPr>
            <a:r>
              <a:rPr lang="en-IN" dirty="0">
                <a:latin typeface="Segoe UI Semibold" pitchFamily="34" charset="0"/>
                <a:cs typeface="Arabic Typesetting" panose="03020402040406030203" pitchFamily="66" charset="-78"/>
              </a:rPr>
              <a:t>The distance on the chain line at which the foot of the offset is taken is known as a ‘</a:t>
            </a:r>
            <a:r>
              <a:rPr lang="en-IN" dirty="0" err="1" smtClean="0">
                <a:latin typeface="Segoe UI Semibold" pitchFamily="34" charset="0"/>
                <a:cs typeface="Arabic Typesetting" panose="03020402040406030203" pitchFamily="66" charset="-78"/>
              </a:rPr>
              <a:t>chainage</a:t>
            </a:r>
            <a:r>
              <a:rPr lang="en-IN" dirty="0">
                <a:latin typeface="Segoe UI Semibold" pitchFamily="34" charset="0"/>
                <a:cs typeface="Arabic Typesetting" panose="03020402040406030203" pitchFamily="66" charset="-78"/>
              </a:rPr>
              <a:t>’.</a:t>
            </a:r>
          </a:p>
          <a:p>
            <a:pPr marL="0" indent="0">
              <a:buNone/>
            </a:pPr>
            <a:r>
              <a:rPr lang="en-IN" dirty="0">
                <a:latin typeface="Segoe UI Semibold" pitchFamily="34" charset="0"/>
                <a:cs typeface="Arabic Typesetting" panose="03020402040406030203" pitchFamily="66" charset="-78"/>
              </a:rPr>
              <a:t>According length, the offsets having length greater than or equal to 15.0m are termed as ‘long offset’ and the offsets of length less than 15.0m are known as ‘short’ offsets. Short offsets are more accurate than long offsets.</a:t>
            </a:r>
          </a:p>
        </p:txBody>
      </p:sp>
      <p:cxnSp>
        <p:nvCxnSpPr>
          <p:cNvPr id="4" name="Straight Arrow Connector 3"/>
          <p:cNvCxnSpPr/>
          <p:nvPr/>
        </p:nvCxnSpPr>
        <p:spPr>
          <a:xfrm>
            <a:off x="2387600" y="5473700"/>
            <a:ext cx="3556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2971800" y="4368800"/>
            <a:ext cx="2298700" cy="22987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87214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par>
                                <p:cTn id="33" presetID="1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ppt_y</p:attrName>
                                        </p:attrNameLst>
                                      </p:cBhvr>
                                      <p:tavLst>
                                        <p:tav tm="0">
                                          <p:val>
                                            <p:strVal val="#ppt_y+#ppt_h*1.125000"/>
                                          </p:val>
                                        </p:tav>
                                        <p:tav tm="100000">
                                          <p:val>
                                            <p:strVal val="#ppt_y"/>
                                          </p:val>
                                        </p:tav>
                                      </p:tavLst>
                                    </p:anim>
                                    <p:animEffect transition="in" filter="wipe(up)">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2900"/>
            <a:ext cx="8596668" cy="1320800"/>
          </a:xfrm>
        </p:spPr>
        <p:txBody>
          <a:bodyPr/>
          <a:lstStyle/>
          <a:p>
            <a:r>
              <a:rPr lang="en-IN" sz="2400" b="1" dirty="0"/>
              <a:t>Q-9 Line of </a:t>
            </a:r>
            <a:r>
              <a:rPr lang="en-IN" sz="2400" b="1" dirty="0" smtClean="0"/>
              <a:t>transverse</a:t>
            </a:r>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1054100" y="508000"/>
            <a:ext cx="6832600" cy="5194299"/>
          </a:xfrm>
          <a:prstGeom prst="rect">
            <a:avLst/>
          </a:prstGeom>
        </p:spPr>
      </p:pic>
      <p:sp>
        <p:nvSpPr>
          <p:cNvPr id="9" name="TextBox 8"/>
          <p:cNvSpPr txBox="1"/>
          <p:nvPr/>
        </p:nvSpPr>
        <p:spPr>
          <a:xfrm>
            <a:off x="965200" y="2495227"/>
            <a:ext cx="7975600" cy="369332"/>
          </a:xfrm>
          <a:prstGeom prst="rect">
            <a:avLst/>
          </a:prstGeom>
          <a:noFill/>
        </p:spPr>
        <p:txBody>
          <a:bodyPr wrap="square" rtlCol="0">
            <a:spAutoFit/>
          </a:bodyPr>
          <a:lstStyle/>
          <a:p>
            <a:pPr lvl="0"/>
            <a:r>
              <a:rPr lang="en-IN" dirty="0" smtClean="0">
                <a:latin typeface="Arabic Typesetting" panose="03020402040406030203" pitchFamily="66" charset="-78"/>
                <a:cs typeface="Arabic Typesetting" panose="03020402040406030203" pitchFamily="66" charset="-78"/>
              </a:rPr>
              <a:t>.</a:t>
            </a:r>
            <a:endParaRPr lang="en-IN"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469988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xit" presetSubtype="32" fill="hold" grpId="1" nodeType="clickEffect">
                                  <p:stCondLst>
                                    <p:cond delay="0"/>
                                  </p:stCondLst>
                                  <p:childTnLst>
                                    <p:animEffect transition="out" filter="plus(out)">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8936"/>
            <a:ext cx="8265188" cy="898901"/>
          </a:xfrm>
        </p:spPr>
        <p:txBody>
          <a:bodyPr>
            <a:normAutofit/>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IN" u="sng" dirty="0" smtClean="0">
                <a:latin typeface="Segoe UI Semibold" pitchFamily="34" charset="0"/>
                <a:cs typeface="Arabic Typesetting" panose="03020402040406030203" pitchFamily="66" charset="-78"/>
              </a:rPr>
              <a:t>Boundary line : </a:t>
            </a:r>
            <a:r>
              <a:rPr lang="en-IN" dirty="0" smtClean="0">
                <a:latin typeface="Segoe UI Semibold" pitchFamily="34" charset="0"/>
                <a:cs typeface="Arabic Typesetting" panose="03020402040406030203" pitchFamily="66" charset="-78"/>
              </a:rPr>
              <a:t>The line joining the main station are called boundary lines or chain line.</a:t>
            </a:r>
          </a:p>
          <a:p>
            <a:pPr lvl="0"/>
            <a:r>
              <a:rPr lang="en-IN" u="sng" dirty="0" smtClean="0">
                <a:latin typeface="Segoe UI Semibold" pitchFamily="34" charset="0"/>
                <a:cs typeface="Arabic Typesetting" panose="03020402040406030203" pitchFamily="66" charset="-78"/>
              </a:rPr>
              <a:t>Base Line</a:t>
            </a:r>
            <a:endParaRPr lang="en-IN" dirty="0" smtClean="0">
              <a:latin typeface="Segoe UI Semibold" pitchFamily="34" charset="0"/>
              <a:cs typeface="Arabic Typesetting" panose="03020402040406030203" pitchFamily="66" charset="-78"/>
            </a:endParaRPr>
          </a:p>
          <a:p>
            <a:r>
              <a:rPr lang="en-IN" dirty="0" smtClean="0">
                <a:latin typeface="Segoe UI Semibold" pitchFamily="34" charset="0"/>
                <a:cs typeface="Arabic Typesetting" panose="03020402040406030203" pitchFamily="66" charset="-78"/>
              </a:rPr>
              <a:t>The line on which the framework of the survey is built is known as the ‘base line’. It is the most important line of the survey. Generally, the longest of the main line is considered as the base line. This line should be taken through fairly level ground and should be measured very carefully and accurately.</a:t>
            </a:r>
          </a:p>
          <a:p>
            <a:pPr lvl="0"/>
            <a:r>
              <a:rPr lang="en-IN" u="sng" dirty="0" smtClean="0">
                <a:latin typeface="Segoe UI Semibold" pitchFamily="34" charset="0"/>
                <a:cs typeface="Arabic Typesetting" panose="03020402040406030203" pitchFamily="66" charset="-78"/>
              </a:rPr>
              <a:t>Tie line </a:t>
            </a:r>
            <a:r>
              <a:rPr lang="en-IN" dirty="0" smtClean="0">
                <a:latin typeface="Segoe UI Semibold" pitchFamily="34" charset="0"/>
                <a:cs typeface="Arabic Typesetting" panose="03020402040406030203" pitchFamily="66" charset="-78"/>
              </a:rPr>
              <a:t>A line tie station is termed as a tie line. It is run to take the interior details which are far away from the main line and also to avoid long offsets. It can also serve as check line.</a:t>
            </a:r>
          </a:p>
          <a:p>
            <a:pPr lvl="0"/>
            <a:r>
              <a:rPr lang="en-IN" u="sng" dirty="0" smtClean="0">
                <a:latin typeface="Segoe UI Semibold" pitchFamily="34" charset="0"/>
                <a:cs typeface="Arabic Typesetting" panose="03020402040406030203" pitchFamily="66" charset="-78"/>
              </a:rPr>
              <a:t>Check Line</a:t>
            </a:r>
            <a:endParaRPr lang="en-IN" dirty="0" smtClean="0">
              <a:latin typeface="Segoe UI Semibold" pitchFamily="34" charset="0"/>
              <a:cs typeface="Arabic Typesetting" panose="03020402040406030203" pitchFamily="66" charset="-78"/>
            </a:endParaRPr>
          </a:p>
          <a:p>
            <a:r>
              <a:rPr lang="en-IN" dirty="0" smtClean="0">
                <a:latin typeface="Segoe UI Semibold" pitchFamily="34" charset="0"/>
                <a:cs typeface="Arabic Typesetting" panose="03020402040406030203" pitchFamily="66" charset="-78"/>
              </a:rPr>
              <a:t>The line joining the apex point of triangle to some fixed point on its base is known as the ‘check line’. It is to check the accuracy of the triangle. Sometimes this line helps to locate interior details</a:t>
            </a:r>
          </a:p>
          <a:p>
            <a:endParaRPr lang="en-IN" dirty="0">
              <a:latin typeface="Segoe UI Semibold" pitchFamily="34" charset="0"/>
              <a:cs typeface="Arabic Typesetting" panose="03020402040406030203" pitchFamily="66"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94" y="241300"/>
            <a:ext cx="6196806" cy="1066800"/>
          </a:xfrm>
        </p:spPr>
        <p:txBody>
          <a:bodyPr>
            <a:normAutofit fontScale="90000"/>
          </a:bodyPr>
          <a:lstStyle/>
          <a:p>
            <a:pPr algn="ctr"/>
            <a:r>
              <a:rPr lang="en-US" dirty="0" smtClean="0">
                <a:solidFill>
                  <a:schemeClr val="tx1"/>
                </a:solidFill>
              </a:rPr>
              <a:t>Taking Measurements on Papers</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88394" y="1394420"/>
            <a:ext cx="6196806" cy="46476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860790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372600" cy="815975"/>
          </a:xfrm>
        </p:spPr>
        <p:txBody>
          <a:bodyPr>
            <a:normAutofit fontScale="90000"/>
          </a:bodyPr>
          <a:lstStyle/>
          <a:p>
            <a:pPr algn="ctr"/>
            <a:r>
              <a:rPr lang="en-IN" u="sng" dirty="0" smtClean="0">
                <a:latin typeface="Algerian" panose="04020705040A02060702" pitchFamily="82" charset="0"/>
              </a:rPr>
              <a:t>PRACTICAL 1 : CHAIN SURVEYING</a:t>
            </a:r>
            <a:r>
              <a:rPr lang="en-IN" dirty="0" smtClean="0"/>
              <a:t/>
            </a:r>
            <a:br>
              <a:rPr lang="en-IN" dirty="0" smtClean="0"/>
            </a:br>
            <a:endParaRPr lang="en-IN" dirty="0"/>
          </a:p>
        </p:txBody>
      </p:sp>
      <p:sp>
        <p:nvSpPr>
          <p:cNvPr id="5" name="Content Placeholder 4"/>
          <p:cNvSpPr>
            <a:spLocks noGrp="1"/>
          </p:cNvSpPr>
          <p:nvPr>
            <p:ph idx="1"/>
          </p:nvPr>
        </p:nvSpPr>
        <p:spPr>
          <a:xfrm>
            <a:off x="677334" y="1441343"/>
            <a:ext cx="8596668" cy="5048358"/>
          </a:xfrm>
        </p:spPr>
        <p:txBody>
          <a:bodyPr>
            <a:normAutofit fontScale="85000" lnSpcReduction="10000"/>
          </a:bodyPr>
          <a:lstStyle/>
          <a:p>
            <a:pPr marL="0" indent="0">
              <a:buNone/>
            </a:pPr>
            <a:r>
              <a:rPr lang="en-IN" b="1" dirty="0" smtClean="0">
                <a:latin typeface="Segoe UI Semibold" pitchFamily="34" charset="0"/>
              </a:rPr>
              <a:t>AIM</a:t>
            </a:r>
            <a:r>
              <a:rPr lang="en-IN" b="1" dirty="0">
                <a:latin typeface="Segoe UI Semibold" pitchFamily="34" charset="0"/>
              </a:rPr>
              <a:t>:	To get the location of objects with respect to survey line.</a:t>
            </a:r>
          </a:p>
          <a:p>
            <a:pPr marL="0" indent="0">
              <a:buNone/>
            </a:pPr>
            <a:r>
              <a:rPr lang="en-IN" b="1" dirty="0">
                <a:latin typeface="Segoe UI Semibold" pitchFamily="34" charset="0"/>
              </a:rPr>
              <a:t>APPRATUS:	20m/30m metric chain, Ranging rods, wooden pegs, hammer, steel </a:t>
            </a:r>
            <a:r>
              <a:rPr lang="en-IN" b="1" dirty="0" smtClean="0">
                <a:latin typeface="Segoe UI Semibold" pitchFamily="34" charset="0"/>
              </a:rPr>
              <a:t>						arrow &amp; </a:t>
            </a:r>
            <a:r>
              <a:rPr lang="en-IN" b="1" dirty="0">
                <a:latin typeface="Segoe UI Semibold" pitchFamily="34" charset="0"/>
              </a:rPr>
              <a:t>Optical/Prism square.</a:t>
            </a:r>
          </a:p>
          <a:p>
            <a:pPr marL="0" indent="0">
              <a:buNone/>
            </a:pPr>
            <a:r>
              <a:rPr lang="en-IN" b="1" dirty="0" smtClean="0">
                <a:latin typeface="Segoe UI Semibold" pitchFamily="34" charset="0"/>
              </a:rPr>
              <a:t>PROCEDURE:</a:t>
            </a:r>
            <a:r>
              <a:rPr lang="en-IN" b="1" dirty="0">
                <a:latin typeface="Segoe UI Semibold" pitchFamily="34" charset="0"/>
              </a:rPr>
              <a:t> </a:t>
            </a:r>
            <a:r>
              <a:rPr lang="en-IN" b="1" dirty="0" smtClean="0">
                <a:latin typeface="Segoe UI Semibold" pitchFamily="34" charset="0"/>
              </a:rPr>
              <a:t>    1. </a:t>
            </a:r>
            <a:r>
              <a:rPr lang="en-IN" b="1" dirty="0">
                <a:latin typeface="Segoe UI Semibold" pitchFamily="34" charset="0"/>
              </a:rPr>
              <a:t>Select the two survey </a:t>
            </a:r>
            <a:r>
              <a:rPr lang="en-IN" b="1" dirty="0" smtClean="0">
                <a:latin typeface="Segoe UI Semibold" pitchFamily="34" charset="0"/>
              </a:rPr>
              <a:t>stations which are intervisible on a fairly level ground             </a:t>
            </a:r>
            <a:endParaRPr lang="en-IN" b="1" dirty="0">
              <a:latin typeface="Segoe UI Semibold" pitchFamily="34" charset="0"/>
            </a:endParaRPr>
          </a:p>
          <a:p>
            <a:pPr marL="0" indent="0">
              <a:buNone/>
            </a:pPr>
            <a:r>
              <a:rPr lang="en-IN" b="1" dirty="0">
                <a:latin typeface="Segoe UI Semibold" pitchFamily="34" charset="0"/>
              </a:rPr>
              <a:t>		</a:t>
            </a:r>
            <a:r>
              <a:rPr lang="en-IN" b="1" dirty="0" smtClean="0">
                <a:latin typeface="Segoe UI Semibold" pitchFamily="34" charset="0"/>
              </a:rPr>
              <a:t>        2</a:t>
            </a:r>
            <a:r>
              <a:rPr lang="en-IN" b="1" dirty="0">
                <a:latin typeface="Segoe UI Semibold" pitchFamily="34" charset="0"/>
              </a:rPr>
              <a:t>. </a:t>
            </a:r>
            <a:r>
              <a:rPr lang="en-IN" b="1" dirty="0" smtClean="0">
                <a:latin typeface="Segoe UI Semibold" pitchFamily="34" charset="0"/>
              </a:rPr>
              <a:t>Unfolding the chain according to the procedure</a:t>
            </a:r>
          </a:p>
          <a:p>
            <a:pPr marL="0" indent="0">
              <a:buNone/>
            </a:pPr>
            <a:r>
              <a:rPr lang="en-IN" b="1" dirty="0" smtClean="0">
                <a:latin typeface="Segoe UI Semibold" pitchFamily="34" charset="0"/>
              </a:rPr>
              <a:t>                          3. If length of survey line is more than chain length then perform ranging 		     			   operation</a:t>
            </a:r>
          </a:p>
          <a:p>
            <a:pPr marL="0" indent="0">
              <a:buNone/>
            </a:pPr>
            <a:r>
              <a:rPr lang="en-IN" b="1" dirty="0" smtClean="0">
                <a:latin typeface="Segoe UI Semibold" pitchFamily="34" charset="0"/>
              </a:rPr>
              <a:t>                          4. Fix station points and intermediate points if required, stretch the chain  				           between two station points, leader pulls the chain and fixes arrows at the end                       		           of  each and every chain length. Follower collects arrows while moving forward</a:t>
            </a:r>
          </a:p>
          <a:p>
            <a:pPr marL="0" indent="0">
              <a:buNone/>
            </a:pPr>
            <a:r>
              <a:rPr lang="en-IN" b="1" dirty="0" smtClean="0">
                <a:latin typeface="Segoe UI Semibold" pitchFamily="34" charset="0"/>
              </a:rPr>
              <a:t>                          5. Initially, prepare </a:t>
            </a:r>
            <a:r>
              <a:rPr lang="en-IN" b="1" dirty="0">
                <a:latin typeface="Segoe UI Semibold" pitchFamily="34" charset="0"/>
              </a:rPr>
              <a:t>reference sketch with respect to assumed North for both </a:t>
            </a:r>
            <a:r>
              <a:rPr lang="en-IN" b="1" dirty="0" smtClean="0">
                <a:latin typeface="Segoe UI Semibold" pitchFamily="34" charset="0"/>
              </a:rPr>
              <a:t>	  	                     survey stations.</a:t>
            </a:r>
            <a:endParaRPr lang="en-IN" b="1" dirty="0">
              <a:latin typeface="Segoe UI Semibold" pitchFamily="34" charset="0"/>
            </a:endParaRPr>
          </a:p>
          <a:p>
            <a:pPr marL="0" indent="0">
              <a:buNone/>
            </a:pPr>
            <a:r>
              <a:rPr lang="en-IN" b="1" dirty="0">
                <a:latin typeface="Segoe UI Semibold" pitchFamily="34" charset="0"/>
              </a:rPr>
              <a:t>		</a:t>
            </a:r>
            <a:r>
              <a:rPr lang="en-IN" b="1" dirty="0" smtClean="0">
                <a:latin typeface="Segoe UI Semibold" pitchFamily="34" charset="0"/>
              </a:rPr>
              <a:t>        6</a:t>
            </a:r>
            <a:r>
              <a:rPr lang="en-IN" b="1" dirty="0">
                <a:latin typeface="Segoe UI Semibold" pitchFamily="34" charset="0"/>
              </a:rPr>
              <a:t>. Take perpendicular/oblique offsets to various </a:t>
            </a:r>
            <a:r>
              <a:rPr lang="en-IN" b="1" dirty="0" smtClean="0">
                <a:latin typeface="Segoe UI Semibold" pitchFamily="34" charset="0"/>
              </a:rPr>
              <a:t>object with respect to chain and 		            record it in field book (see typical field page as shown in answer to Qs. 3)</a:t>
            </a:r>
            <a:endParaRPr lang="en-IN" b="1" dirty="0">
              <a:latin typeface="Segoe UI Semibold" pitchFamily="34" charset="0"/>
            </a:endParaRPr>
          </a:p>
          <a:p>
            <a:pPr marL="0" indent="0">
              <a:buNone/>
            </a:pPr>
            <a:r>
              <a:rPr lang="en-IN" b="1" dirty="0">
                <a:latin typeface="Segoe UI Semibold" pitchFamily="34" charset="0"/>
              </a:rPr>
              <a:t>		</a:t>
            </a:r>
            <a:r>
              <a:rPr lang="en-IN" b="1" dirty="0" smtClean="0">
                <a:latin typeface="Segoe UI Semibold" pitchFamily="34" charset="0"/>
              </a:rPr>
              <a:t>        7</a:t>
            </a:r>
            <a:r>
              <a:rPr lang="en-IN" b="1" dirty="0">
                <a:latin typeface="Segoe UI Semibold" pitchFamily="34" charset="0"/>
              </a:rPr>
              <a:t>. Measure the length of survey </a:t>
            </a:r>
            <a:r>
              <a:rPr lang="en-IN" b="1" dirty="0" smtClean="0">
                <a:latin typeface="Segoe UI Semibold" pitchFamily="34" charset="0"/>
              </a:rPr>
              <a:t>line and lastly fold the chain.</a:t>
            </a:r>
          </a:p>
          <a:p>
            <a:pPr marL="0" indent="0">
              <a:buNone/>
            </a:pPr>
            <a:r>
              <a:rPr lang="en-IN" b="1" dirty="0" smtClean="0">
                <a:latin typeface="Segoe UI Semibold" pitchFamily="34" charset="0"/>
              </a:rPr>
              <a:t>CONCLUSION: We have learn to draw field book page with its location by using chain surveying 			  method during practical hours</a:t>
            </a:r>
            <a:endParaRPr lang="en-IN" b="1" dirty="0">
              <a:latin typeface="Segoe UI Semibold" pitchFamily="34" charset="0"/>
            </a:endParaRPr>
          </a:p>
        </p:txBody>
      </p:sp>
    </p:spTree>
    <p:extLst>
      <p:ext uri="{BB962C8B-B14F-4D97-AF65-F5344CB8AC3E}">
        <p14:creationId xmlns:p14="http://schemas.microsoft.com/office/powerpoint/2010/main" xmlns="" val="114242770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800" decel="100000"/>
                                        <p:tgtEl>
                                          <p:spTgt spid="5">
                                            <p:txEl>
                                              <p:pRg st="0" end="0"/>
                                            </p:txEl>
                                          </p:spTgt>
                                        </p:tgtEl>
                                      </p:cBhvr>
                                    </p:animEffect>
                                    <p:anim calcmode="lin" valueType="num">
                                      <p:cBhvr>
                                        <p:cTn id="1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800" decel="100000"/>
                                        <p:tgtEl>
                                          <p:spTgt spid="5">
                                            <p:txEl>
                                              <p:pRg st="2" end="2"/>
                                            </p:txEl>
                                          </p:spTgt>
                                        </p:tgtEl>
                                      </p:cBhvr>
                                    </p:animEffect>
                                    <p:anim calcmode="lin" valueType="num">
                                      <p:cBhvr>
                                        <p:cTn id="36"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800" decel="100000"/>
                                        <p:tgtEl>
                                          <p:spTgt spid="5">
                                            <p:txEl>
                                              <p:pRg st="3" end="3"/>
                                            </p:txEl>
                                          </p:spTgt>
                                        </p:tgtEl>
                                      </p:cBhvr>
                                    </p:animEffect>
                                    <p:anim calcmode="lin" valueType="num">
                                      <p:cBhvr>
                                        <p:cTn id="46"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800" decel="100000"/>
                                        <p:tgtEl>
                                          <p:spTgt spid="5">
                                            <p:txEl>
                                              <p:pRg st="4" end="4"/>
                                            </p:txEl>
                                          </p:spTgt>
                                        </p:tgtEl>
                                      </p:cBhvr>
                                    </p:animEffect>
                                    <p:anim calcmode="lin" valueType="num">
                                      <p:cBhvr>
                                        <p:cTn id="56"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fade">
                                      <p:cBhvr>
                                        <p:cTn id="65" dur="800" decel="100000"/>
                                        <p:tgtEl>
                                          <p:spTgt spid="5">
                                            <p:txEl>
                                              <p:pRg st="5" end="5"/>
                                            </p:txEl>
                                          </p:spTgt>
                                        </p:tgtEl>
                                      </p:cBhvr>
                                    </p:animEffect>
                                    <p:anim calcmode="lin" valueType="num">
                                      <p:cBhvr>
                                        <p:cTn id="66"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Effect transition="in" filter="fade">
                                      <p:cBhvr>
                                        <p:cTn id="75" dur="800" decel="100000"/>
                                        <p:tgtEl>
                                          <p:spTgt spid="5">
                                            <p:txEl>
                                              <p:pRg st="6" end="6"/>
                                            </p:txEl>
                                          </p:spTgt>
                                        </p:tgtEl>
                                      </p:cBhvr>
                                    </p:animEffect>
                                    <p:anim calcmode="lin" valueType="num">
                                      <p:cBhvr>
                                        <p:cTn id="76" dur="8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grpId="0" nodeType="clickEffect">
                                  <p:stCondLst>
                                    <p:cond delay="0"/>
                                  </p:stCondLst>
                                  <p:childTnLst>
                                    <p:set>
                                      <p:cBhvr>
                                        <p:cTn id="84" dur="1" fill="hold">
                                          <p:stCondLst>
                                            <p:cond delay="0"/>
                                          </p:stCondLst>
                                        </p:cTn>
                                        <p:tgtEl>
                                          <p:spTgt spid="5">
                                            <p:txEl>
                                              <p:pRg st="7" end="7"/>
                                            </p:txEl>
                                          </p:spTgt>
                                        </p:tgtEl>
                                        <p:attrNameLst>
                                          <p:attrName>style.visibility</p:attrName>
                                        </p:attrNameLst>
                                      </p:cBhvr>
                                      <p:to>
                                        <p:strVal val="visible"/>
                                      </p:to>
                                    </p:set>
                                    <p:animEffect transition="in" filter="fade">
                                      <p:cBhvr>
                                        <p:cTn id="85" dur="800" decel="100000"/>
                                        <p:tgtEl>
                                          <p:spTgt spid="5">
                                            <p:txEl>
                                              <p:pRg st="7" end="7"/>
                                            </p:txEl>
                                          </p:spTgt>
                                        </p:tgtEl>
                                      </p:cBhvr>
                                    </p:animEffect>
                                    <p:anim calcmode="lin" valueType="num">
                                      <p:cBhvr>
                                        <p:cTn id="86" dur="800" decel="100000" fill="hold"/>
                                        <p:tgtEl>
                                          <p:spTgt spid="5">
                                            <p:txEl>
                                              <p:pRg st="7" end="7"/>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5">
                                            <p:txEl>
                                              <p:pRg st="7" end="7"/>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5">
                                            <p:txEl>
                                              <p:pRg st="7" end="7"/>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5">
                                            <p:txEl>
                                              <p:pRg st="7" end="7"/>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5">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Effect transition="in" filter="fade">
                                      <p:cBhvr>
                                        <p:cTn id="95" dur="800" decel="100000"/>
                                        <p:tgtEl>
                                          <p:spTgt spid="5">
                                            <p:txEl>
                                              <p:pRg st="8" end="8"/>
                                            </p:txEl>
                                          </p:spTgt>
                                        </p:tgtEl>
                                      </p:cBhvr>
                                    </p:animEffect>
                                    <p:anim calcmode="lin" valueType="num">
                                      <p:cBhvr>
                                        <p:cTn id="96" dur="800" decel="100000" fill="hold"/>
                                        <p:tgtEl>
                                          <p:spTgt spid="5">
                                            <p:txEl>
                                              <p:pRg st="8" end="8"/>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5">
                                            <p:txEl>
                                              <p:pRg st="8" end="8"/>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5">
                                            <p:txEl>
                                              <p:pRg st="8" end="8"/>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5">
                                            <p:txEl>
                                              <p:pRg st="8" end="8"/>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5">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grpId="0" nodeType="clickEffect">
                                  <p:stCondLst>
                                    <p:cond delay="0"/>
                                  </p:stCondLst>
                                  <p:childTnLst>
                                    <p:set>
                                      <p:cBhvr>
                                        <p:cTn id="104" dur="1" fill="hold">
                                          <p:stCondLst>
                                            <p:cond delay="0"/>
                                          </p:stCondLst>
                                        </p:cTn>
                                        <p:tgtEl>
                                          <p:spTgt spid="5">
                                            <p:txEl>
                                              <p:pRg st="9" end="9"/>
                                            </p:txEl>
                                          </p:spTgt>
                                        </p:tgtEl>
                                        <p:attrNameLst>
                                          <p:attrName>style.visibility</p:attrName>
                                        </p:attrNameLst>
                                      </p:cBhvr>
                                      <p:to>
                                        <p:strVal val="visible"/>
                                      </p:to>
                                    </p:set>
                                    <p:animEffect transition="in" filter="fade">
                                      <p:cBhvr>
                                        <p:cTn id="105" dur="800" decel="100000"/>
                                        <p:tgtEl>
                                          <p:spTgt spid="5">
                                            <p:txEl>
                                              <p:pRg st="9" end="9"/>
                                            </p:txEl>
                                          </p:spTgt>
                                        </p:tgtEl>
                                      </p:cBhvr>
                                    </p:animEffect>
                                    <p:anim calcmode="lin" valueType="num">
                                      <p:cBhvr>
                                        <p:cTn id="106" dur="800" decel="100000" fill="hold"/>
                                        <p:tgtEl>
                                          <p:spTgt spid="5">
                                            <p:txEl>
                                              <p:pRg st="9" end="9"/>
                                            </p:txEl>
                                          </p:spTgt>
                                        </p:tgtEl>
                                        <p:attrNameLst>
                                          <p:attrName>style.rotation</p:attrName>
                                        </p:attrNameLst>
                                      </p:cBhvr>
                                      <p:tavLst>
                                        <p:tav tm="0">
                                          <p:val>
                                            <p:fltVal val="-90"/>
                                          </p:val>
                                        </p:tav>
                                        <p:tav tm="100000">
                                          <p:val>
                                            <p:fltVal val="0"/>
                                          </p:val>
                                        </p:tav>
                                      </p:tavLst>
                                    </p:anim>
                                    <p:anim calcmode="lin" valueType="num">
                                      <p:cBhvr>
                                        <p:cTn id="107" dur="800" decel="100000" fill="hold"/>
                                        <p:tgtEl>
                                          <p:spTgt spid="5">
                                            <p:txEl>
                                              <p:pRg st="9" end="9"/>
                                            </p:txEl>
                                          </p:spTgt>
                                        </p:tgtEl>
                                        <p:attrNameLst>
                                          <p:attrName>ppt_x</p:attrName>
                                        </p:attrNameLst>
                                      </p:cBhvr>
                                      <p:tavLst>
                                        <p:tav tm="0">
                                          <p:val>
                                            <p:strVal val="#ppt_x+0.4"/>
                                          </p:val>
                                        </p:tav>
                                        <p:tav tm="100000">
                                          <p:val>
                                            <p:strVal val="#ppt_x-0.05"/>
                                          </p:val>
                                        </p:tav>
                                      </p:tavLst>
                                    </p:anim>
                                    <p:anim calcmode="lin" valueType="num">
                                      <p:cBhvr>
                                        <p:cTn id="108" dur="800" decel="100000" fill="hold"/>
                                        <p:tgtEl>
                                          <p:spTgt spid="5">
                                            <p:txEl>
                                              <p:pRg st="9" end="9"/>
                                            </p:txEl>
                                          </p:spTgt>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5">
                                            <p:txEl>
                                              <p:pRg st="9" end="9"/>
                                            </p:txEl>
                                          </p:spTgt>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5">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171" y="2984500"/>
            <a:ext cx="2256366" cy="1549400"/>
          </a:xfrm>
        </p:spPr>
        <p:txBody>
          <a:bodyPr>
            <a:normAutofit/>
          </a:bodyPr>
          <a:lstStyle/>
          <a:p>
            <a:r>
              <a:rPr lang="en-US" dirty="0" smtClean="0">
                <a:solidFill>
                  <a:schemeClr val="tx1"/>
                </a:solidFill>
              </a:rPr>
              <a:t>Taking offsets</a:t>
            </a:r>
            <a:endParaRPr lang="en-US"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721387" y="286147"/>
            <a:ext cx="6688931" cy="61166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273739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smtClean="0"/>
              <a:t>Q-1 How many links are there in 20m chain? At what interval tallies are provided? What is the length of each link?</a:t>
            </a:r>
            <a:r>
              <a:rPr lang="en-IN" dirty="0" smtClean="0"/>
              <a:t/>
            </a:r>
            <a:br>
              <a:rPr lang="en-IN" dirty="0" smtClean="0"/>
            </a:br>
            <a:endParaRPr lang="en-IN" dirty="0"/>
          </a:p>
        </p:txBody>
      </p:sp>
      <p:sp>
        <p:nvSpPr>
          <p:cNvPr id="7" name="Content Placeholder 6"/>
          <p:cNvSpPr>
            <a:spLocks noGrp="1"/>
          </p:cNvSpPr>
          <p:nvPr>
            <p:ph idx="1"/>
          </p:nvPr>
        </p:nvSpPr>
        <p:spPr/>
        <p:txBody>
          <a:bodyPr>
            <a:normAutofit/>
          </a:bodyPr>
          <a:lstStyle/>
          <a:p>
            <a:pPr marL="0" indent="0">
              <a:buNone/>
            </a:pPr>
            <a:r>
              <a:rPr lang="en-IN" b="1" u="sng" dirty="0" err="1">
                <a:latin typeface="Segoe UI Semibold" pitchFamily="34" charset="0"/>
                <a:cs typeface="Arabic Typesetting" panose="03020402040406030203" pitchFamily="66" charset="-78"/>
              </a:rPr>
              <a:t>Ans</a:t>
            </a:r>
            <a:r>
              <a:rPr lang="en-IN" dirty="0" smtClean="0">
                <a:latin typeface="Segoe UI Semibold" pitchFamily="34" charset="0"/>
                <a:cs typeface="Arabic Typesetting" panose="03020402040406030203" pitchFamily="66" charset="-78"/>
              </a:rPr>
              <a:t>.:</a:t>
            </a:r>
            <a:r>
              <a:rPr lang="en-IN" sz="2000" dirty="0" smtClean="0">
                <a:latin typeface="Segoe UI Semibold" pitchFamily="34" charset="0"/>
                <a:cs typeface="Arabic Typesetting" panose="03020402040406030203" pitchFamily="66" charset="-78"/>
              </a:rPr>
              <a:t>There </a:t>
            </a:r>
            <a:r>
              <a:rPr lang="en-IN" sz="2000" dirty="0">
                <a:latin typeface="Segoe UI Semibold" pitchFamily="34" charset="0"/>
                <a:cs typeface="Arabic Typesetting" panose="03020402040406030203" pitchFamily="66" charset="-78"/>
              </a:rPr>
              <a:t>are 100 links in 20m chain. Each tally has different shape which indicate either 5m, 10m, 15m from any one of the ends of the chain. The length of each link is 20.0cm</a:t>
            </a:r>
          </a:p>
        </p:txBody>
      </p:sp>
      <p:pic>
        <p:nvPicPr>
          <p:cNvPr id="4" name="Picture 3" descr="C:\Users\Tirth\Desktop\Chain.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308100" y="2789694"/>
            <a:ext cx="8788400" cy="4017505"/>
          </a:xfrm>
          <a:prstGeom prst="rect">
            <a:avLst/>
          </a:prstGeom>
          <a:noFill/>
          <a:ln>
            <a:noFill/>
          </a:ln>
        </p:spPr>
      </p:pic>
    </p:spTree>
    <p:extLst>
      <p:ext uri="{BB962C8B-B14F-4D97-AF65-F5344CB8AC3E}">
        <p14:creationId xmlns:p14="http://schemas.microsoft.com/office/powerpoint/2010/main" xmlns="" val="2602762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build="p"/>
      <p:bldP spid="7"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94733"/>
            <a:ext cx="9601196" cy="567268"/>
          </a:xfrm>
        </p:spPr>
        <p:txBody>
          <a:bodyPr>
            <a:normAutofit/>
          </a:bodyPr>
          <a:lstStyle/>
          <a:p>
            <a:r>
              <a:rPr lang="en-IN" sz="2400" b="1" dirty="0"/>
              <a:t>Q-2. Name different types of surveys</a:t>
            </a:r>
            <a:endParaRPr lang="en-IN" sz="2400" dirty="0"/>
          </a:p>
        </p:txBody>
      </p:sp>
      <p:sp>
        <p:nvSpPr>
          <p:cNvPr id="3" name="Content Placeholder 2"/>
          <p:cNvSpPr>
            <a:spLocks noGrp="1"/>
          </p:cNvSpPr>
          <p:nvPr>
            <p:ph idx="1"/>
          </p:nvPr>
        </p:nvSpPr>
        <p:spPr>
          <a:xfrm>
            <a:off x="774699" y="762001"/>
            <a:ext cx="10121899" cy="5511799"/>
          </a:xfrm>
        </p:spPr>
        <p:txBody>
          <a:bodyPr>
            <a:normAutofit/>
          </a:bodyPr>
          <a:lstStyle/>
          <a:p>
            <a:pPr marL="0" indent="0">
              <a:buNone/>
            </a:pPr>
            <a:r>
              <a:rPr lang="en-IN" sz="2000" b="1" dirty="0">
                <a:latin typeface="Arabic Typesetting" panose="03020402040406030203" pitchFamily="66" charset="-78"/>
                <a:cs typeface="Arabic Typesetting" panose="03020402040406030203" pitchFamily="66" charset="-78"/>
              </a:rPr>
              <a:t> </a:t>
            </a:r>
            <a:r>
              <a:rPr lang="en-IN" sz="2000" dirty="0">
                <a:latin typeface="Segoe UI Semibold" pitchFamily="34" charset="0"/>
                <a:cs typeface="Arabic Typesetting" panose="03020402040406030203" pitchFamily="66" charset="-78"/>
              </a:rPr>
              <a:t>Ans.: Surveys can be classified into various categories depending on the purposes, instruments and methods used and the nature of the field.</a:t>
            </a:r>
          </a:p>
          <a:p>
            <a:pPr marL="0" indent="0">
              <a:buNone/>
            </a:pPr>
            <a:r>
              <a:rPr lang="en-IN" sz="2000" u="sng" dirty="0">
                <a:latin typeface="Segoe UI Semibold" pitchFamily="34" charset="0"/>
                <a:cs typeface="Arabic Typesetting" panose="03020402040406030203" pitchFamily="66" charset="-78"/>
              </a:rPr>
              <a:t>Classification based on Instruments:</a:t>
            </a:r>
          </a:p>
          <a:p>
            <a:pPr marL="0" lvl="0" indent="0">
              <a:buNone/>
            </a:pPr>
            <a:r>
              <a:rPr lang="en-IN" sz="2000" u="sng" dirty="0">
                <a:latin typeface="Segoe UI Semibold" pitchFamily="34" charset="0"/>
                <a:cs typeface="Arabic Typesetting" panose="03020402040406030203" pitchFamily="66" charset="-78"/>
              </a:rPr>
              <a:t>Chain surveys</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This is the simplest type of surveying in which only linear measurements are made with a chain or a tape. Angular measurements are not taken.</a:t>
            </a:r>
          </a:p>
          <a:p>
            <a:pPr marL="0" lvl="0" indent="0">
              <a:buNone/>
            </a:pPr>
            <a:r>
              <a:rPr lang="en-IN" sz="2000" u="sng" dirty="0">
                <a:latin typeface="Segoe UI Semibold" pitchFamily="34" charset="0"/>
                <a:cs typeface="Arabic Typesetting" panose="03020402040406030203" pitchFamily="66" charset="-78"/>
              </a:rPr>
              <a:t>Compass survey</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In compass survey, the angles are measured with the help of a magnetic compass.</a:t>
            </a:r>
          </a:p>
          <a:p>
            <a:pPr marL="0" lvl="0" indent="0">
              <a:buNone/>
            </a:pPr>
            <a:r>
              <a:rPr lang="en-IN" sz="2000" u="sng" dirty="0">
                <a:latin typeface="Segoe UI Semibold" pitchFamily="34" charset="0"/>
                <a:cs typeface="Arabic Typesetting" panose="03020402040406030203" pitchFamily="66" charset="-78"/>
              </a:rPr>
              <a:t>Chain and Compass Survey</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In this survey linear measurements are made with a chain or a tape and angular measurements with a compass.</a:t>
            </a:r>
          </a:p>
          <a:p>
            <a:pPr marL="0" lvl="0" indent="0">
              <a:buNone/>
            </a:pPr>
            <a:r>
              <a:rPr lang="en-IN" sz="2000" u="sng" dirty="0">
                <a:latin typeface="Segoe UI Semibold" pitchFamily="34" charset="0"/>
                <a:cs typeface="Arabic Typesetting" panose="03020402040406030203" pitchFamily="66" charset="-78"/>
              </a:rPr>
              <a:t>Plane Table Survey</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It is a graphical method of surveying in which field works and plotting both are done simultaneously.</a:t>
            </a:r>
          </a:p>
          <a:p>
            <a:pPr marL="0" lvl="0" indent="0">
              <a:buNone/>
            </a:pPr>
            <a:endParaRPr lang="en-IN" dirty="0" smtClean="0"/>
          </a:p>
        </p:txBody>
      </p:sp>
    </p:spTree>
    <p:extLst>
      <p:ext uri="{BB962C8B-B14F-4D97-AF65-F5344CB8AC3E}">
        <p14:creationId xmlns:p14="http://schemas.microsoft.com/office/powerpoint/2010/main" xmlns="" val="1564716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par>
                          <p:cTn id="16" fill="hold">
                            <p:stCondLst>
                              <p:cond delay="69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1" end="1"/>
                                            </p:txEl>
                                          </p:spTgt>
                                        </p:tgtEl>
                                      </p:cBhvr>
                                    </p:animEffect>
                                  </p:childTnLst>
                                </p:cTn>
                              </p:par>
                            </p:childTnLst>
                          </p:cTn>
                        </p:par>
                        <p:par>
                          <p:cTn id="24" fill="hold">
                            <p:stCondLst>
                              <p:cond delay="9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2" end="2"/>
                                            </p:txEl>
                                          </p:spTgt>
                                        </p:tgtEl>
                                      </p:cBhvr>
                                    </p:animEffect>
                                  </p:childTnLst>
                                </p:cTn>
                              </p:par>
                            </p:childTnLst>
                          </p:cTn>
                        </p:par>
                        <p:par>
                          <p:cTn id="32" fill="hold">
                            <p:stCondLst>
                              <p:cond delay="101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3" end="3"/>
                                            </p:txEl>
                                          </p:spTgt>
                                        </p:tgtEl>
                                      </p:cBhvr>
                                    </p:animEffect>
                                  </p:childTnLst>
                                </p:cTn>
                              </p:par>
                            </p:childTnLst>
                          </p:cTn>
                        </p:par>
                        <p:par>
                          <p:cTn id="40" fill="hold">
                            <p:stCondLst>
                              <p:cond delay="164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par>
                          <p:cTn id="48" fill="hold">
                            <p:stCondLst>
                              <p:cond delay="175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
                                            <p:txEl>
                                              <p:pRg st="5" end="5"/>
                                            </p:txEl>
                                          </p:spTgt>
                                        </p:tgtEl>
                                      </p:cBhvr>
                                    </p:animEffect>
                                  </p:childTnLst>
                                </p:cTn>
                              </p:par>
                            </p:childTnLst>
                          </p:cTn>
                        </p:par>
                        <p:par>
                          <p:cTn id="56" fill="hold">
                            <p:stCondLst>
                              <p:cond delay="213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
                                            <p:txEl>
                                              <p:pRg st="6" end="6"/>
                                            </p:txEl>
                                          </p:spTgt>
                                        </p:tgtEl>
                                      </p:cBhvr>
                                    </p:animEffect>
                                  </p:childTnLst>
                                </p:cTn>
                              </p:par>
                            </p:childTnLst>
                          </p:cTn>
                        </p:par>
                        <p:par>
                          <p:cTn id="64" fill="hold">
                            <p:stCondLst>
                              <p:cond delay="228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p:cTn id="67"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9"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
                                            <p:txEl>
                                              <p:pRg st="7" end="7"/>
                                            </p:txEl>
                                          </p:spTgt>
                                        </p:tgtEl>
                                      </p:cBhvr>
                                    </p:animEffect>
                                  </p:childTnLst>
                                </p:cTn>
                              </p:par>
                            </p:childTnLst>
                          </p:cTn>
                        </p:par>
                        <p:par>
                          <p:cTn id="72" fill="hold">
                            <p:stCondLst>
                              <p:cond delay="2775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77"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
                                            <p:txEl>
                                              <p:pRg st="8" end="8"/>
                                            </p:txEl>
                                          </p:spTgt>
                                        </p:tgtEl>
                                      </p:cBhvr>
                                    </p:animEffect>
                                  </p:childTnLst>
                                </p:cTn>
                              </p:par>
                            </p:childTnLst>
                          </p:cTn>
                        </p:par>
                        <p:par>
                          <p:cTn id="80" fill="hold">
                            <p:stCondLst>
                              <p:cond delay="290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85"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063" y="468448"/>
            <a:ext cx="10655300" cy="6032500"/>
          </a:xfrm>
        </p:spPr>
        <p:txBody>
          <a:bodyPr>
            <a:normAutofit fontScale="92500" lnSpcReduction="20000"/>
          </a:bodyPr>
          <a:lstStyle/>
          <a:p>
            <a:pPr marL="0" lvl="0" indent="0">
              <a:buNone/>
            </a:pPr>
            <a:r>
              <a:rPr lang="en-IN" sz="2000" u="sng" dirty="0">
                <a:latin typeface="Segoe UI Semibold" pitchFamily="34" charset="0"/>
                <a:cs typeface="Arabic Typesetting" panose="03020402040406030203" pitchFamily="66" charset="-78"/>
              </a:rPr>
              <a:t>Theodolite survey</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In this survey, the horizontal angles are measured with a theodolite more precisely than compass and the linear measurements are made with chain or a tape.</a:t>
            </a:r>
          </a:p>
          <a:p>
            <a:pPr marL="0" lvl="0" indent="0">
              <a:buNone/>
            </a:pPr>
            <a:r>
              <a:rPr lang="en-IN" sz="2000" u="sng" dirty="0">
                <a:latin typeface="Segoe UI Semibold" pitchFamily="34" charset="0"/>
                <a:cs typeface="Arabic Typesetting" panose="03020402040406030203" pitchFamily="66" charset="-78"/>
              </a:rPr>
              <a:t>Tachometry survey</a:t>
            </a:r>
            <a:r>
              <a:rPr lang="en-IN" sz="2000" dirty="0">
                <a:latin typeface="Segoe UI Semibold" pitchFamily="34" charset="0"/>
                <a:cs typeface="Arabic Typesetting" panose="03020402040406030203" pitchFamily="66" charset="-78"/>
              </a:rPr>
              <a:t>: </a:t>
            </a:r>
          </a:p>
          <a:p>
            <a:pPr marL="0" indent="0">
              <a:buNone/>
            </a:pPr>
            <a:r>
              <a:rPr lang="en-IN" sz="2000" dirty="0">
                <a:latin typeface="Segoe UI Semibold" pitchFamily="34" charset="0"/>
                <a:cs typeface="Arabic Typesetting" panose="03020402040406030203" pitchFamily="66" charset="-78"/>
              </a:rPr>
              <a:t>   A special type of theodolite known as tachometer is used to determine horizontal and vertical distances indirectly.</a:t>
            </a:r>
          </a:p>
          <a:p>
            <a:pPr marL="0" lvl="0" indent="0">
              <a:buNone/>
            </a:pPr>
            <a:r>
              <a:rPr lang="en-IN" sz="2000" u="sng" dirty="0">
                <a:latin typeface="Segoe UI Semibold" pitchFamily="34" charset="0"/>
                <a:cs typeface="Arabic Typesetting" panose="03020402040406030203" pitchFamily="66" charset="-78"/>
              </a:rPr>
              <a:t>Levelling survey</a:t>
            </a:r>
            <a:r>
              <a:rPr lang="en-IN" sz="2000"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This type of survey is used to determine the vertical distances and relative heights of points with the help of an instrument known as level</a:t>
            </a:r>
            <a:r>
              <a:rPr lang="en-IN" sz="2000" dirty="0" smtClean="0">
                <a:latin typeface="Segoe UI Semibold" pitchFamily="34" charset="0"/>
                <a:cs typeface="Arabic Typesetting" panose="03020402040406030203" pitchFamily="66" charset="-78"/>
              </a:rPr>
              <a:t>.</a:t>
            </a:r>
          </a:p>
          <a:p>
            <a:pPr marL="0" lvl="0" indent="0">
              <a:buNone/>
            </a:pPr>
            <a:r>
              <a:rPr lang="en-IN" sz="2000" u="sng" dirty="0">
                <a:latin typeface="Segoe UI Semibold" pitchFamily="34" charset="0"/>
                <a:cs typeface="Arabic Typesetting" panose="03020402040406030203" pitchFamily="66" charset="-78"/>
              </a:rPr>
              <a:t>Photogrammetric survey</a:t>
            </a:r>
            <a:r>
              <a:rPr lang="en-IN" sz="2000" dirty="0">
                <a:latin typeface="Segoe UI Semibold" pitchFamily="34" charset="0"/>
                <a:cs typeface="Arabic Typesetting" panose="03020402040406030203" pitchFamily="66" charset="-78"/>
              </a:rPr>
              <a:t>:  </a:t>
            </a:r>
          </a:p>
          <a:p>
            <a:pPr marL="0" indent="0">
              <a:buNone/>
            </a:pPr>
            <a:r>
              <a:rPr lang="en-IN" sz="2000" dirty="0">
                <a:latin typeface="Segoe UI Semibold" pitchFamily="34" charset="0"/>
                <a:cs typeface="Arabic Typesetting" panose="03020402040406030203" pitchFamily="66" charset="-78"/>
              </a:rPr>
              <a:t> Photogrammetry is the science of taking measurements with the help of photograph taken by aerial camera from the air craft.</a:t>
            </a:r>
          </a:p>
          <a:p>
            <a:pPr marL="0" lvl="0" indent="0">
              <a:buNone/>
            </a:pPr>
            <a:r>
              <a:rPr lang="en-IN" sz="2000" dirty="0">
                <a:latin typeface="Segoe UI Semibold" pitchFamily="34" charset="0"/>
                <a:cs typeface="Arabic Typesetting" panose="03020402040406030203" pitchFamily="66" charset="-78"/>
              </a:rPr>
              <a:t>EDM survey:</a:t>
            </a:r>
          </a:p>
          <a:p>
            <a:pPr marL="0" indent="0">
              <a:buNone/>
            </a:pPr>
            <a:r>
              <a:rPr lang="en-IN" sz="2000" dirty="0">
                <a:latin typeface="Segoe UI Semibold" pitchFamily="34" charset="0"/>
                <a:cs typeface="Arabic Typesetting" panose="03020402040406030203" pitchFamily="66" charset="-78"/>
              </a:rPr>
              <a:t>   In this type of survey, all measurements (length, angles co-ordinates) are made with the help of EDM instruments (i.e. total station</a:t>
            </a:r>
            <a:r>
              <a:rPr lang="en-IN" sz="2000" dirty="0" smtClean="0">
                <a:latin typeface="Segoe UI Semibold" pitchFamily="34" charset="0"/>
                <a:cs typeface="Arabic Typesetting" panose="03020402040406030203" pitchFamily="66" charset="-78"/>
              </a:rPr>
              <a:t>).</a:t>
            </a:r>
          </a:p>
          <a:p>
            <a:pPr marL="0" indent="0">
              <a:buNone/>
            </a:pPr>
            <a:r>
              <a:rPr lang="en-IN" sz="2000" u="sng" dirty="0">
                <a:latin typeface="Segoe UI Semibold" pitchFamily="34" charset="0"/>
                <a:cs typeface="Arabic Typesetting" panose="03020402040406030203" pitchFamily="66" charset="-78"/>
              </a:rPr>
              <a:t>Classification based on Method</a:t>
            </a:r>
            <a:r>
              <a:rPr lang="en-IN" sz="2000" dirty="0">
                <a:latin typeface="Segoe UI Semibold" pitchFamily="34" charset="0"/>
                <a:cs typeface="Arabic Typesetting" panose="03020402040406030203" pitchFamily="66" charset="-78"/>
              </a:rPr>
              <a:t>:  </a:t>
            </a:r>
          </a:p>
          <a:p>
            <a:pPr marL="0" lvl="0" indent="0">
              <a:buNone/>
            </a:pPr>
            <a:r>
              <a:rPr lang="en-IN" sz="2000" u="sng" dirty="0">
                <a:latin typeface="Segoe UI Semibold" pitchFamily="34" charset="0"/>
                <a:cs typeface="Arabic Typesetting" panose="03020402040406030203" pitchFamily="66" charset="-78"/>
              </a:rPr>
              <a:t>Triangulation:</a:t>
            </a:r>
          </a:p>
          <a:p>
            <a:pPr marL="0" indent="0">
              <a:buNone/>
            </a:pPr>
            <a:r>
              <a:rPr lang="en-IN" sz="2000" dirty="0">
                <a:latin typeface="Segoe UI Semibold" pitchFamily="34" charset="0"/>
                <a:cs typeface="Arabic Typesetting" panose="03020402040406030203" pitchFamily="66" charset="-78"/>
              </a:rPr>
              <a:t>   Triangulation is a basic method of surveying. When the area to be surveyed is large, Triangulation is adopted. The entire area is divided into a network of triangles</a:t>
            </a:r>
            <a:r>
              <a:rPr lang="en-IN" sz="2000" dirty="0" smtClean="0">
                <a:latin typeface="Segoe UI Semibold" pitchFamily="34" charset="0"/>
                <a:cs typeface="Arabic Typesetting" panose="03020402040406030203" pitchFamily="66" charset="-78"/>
              </a:rPr>
              <a:t>.</a:t>
            </a:r>
            <a:endParaRPr lang="en-IN" sz="2000" dirty="0">
              <a:latin typeface="Segoe UI Semibold" pitchFamily="34" charset="0"/>
              <a:cs typeface="Arabic Typesetting" panose="03020402040406030203" pitchFamily="66" charset="-78"/>
            </a:endParaRPr>
          </a:p>
          <a:p>
            <a:pPr marL="0" indent="0">
              <a:buNone/>
            </a:pPr>
            <a:endParaRPr lang="en-IN"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0172066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17"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700" y="622300"/>
            <a:ext cx="10642600" cy="5638800"/>
          </a:xfrm>
        </p:spPr>
        <p:txBody>
          <a:bodyPr>
            <a:normAutofit/>
          </a:bodyPr>
          <a:lstStyle/>
          <a:p>
            <a:pPr marL="0" lvl="0" indent="0">
              <a:buNone/>
            </a:pPr>
            <a:r>
              <a:rPr lang="en-IN" sz="2000" u="sng" dirty="0" smtClean="0">
                <a:latin typeface="Segoe UI Semibold" pitchFamily="34" charset="0"/>
                <a:cs typeface="Arabic Typesetting" panose="03020402040406030203" pitchFamily="66" charset="-78"/>
              </a:rPr>
              <a:t>Traversing</a:t>
            </a:r>
            <a:r>
              <a:rPr lang="en-IN" sz="2000" u="sng" dirty="0">
                <a:latin typeface="Segoe UI Semibold" pitchFamily="34" charset="0"/>
                <a:cs typeface="Arabic Typesetting" panose="03020402040406030203" pitchFamily="66" charset="-78"/>
              </a:rPr>
              <a:t>:</a:t>
            </a:r>
          </a:p>
          <a:p>
            <a:pPr marL="0" indent="0">
              <a:buNone/>
            </a:pPr>
            <a:r>
              <a:rPr lang="en-IN" sz="2000" dirty="0">
                <a:latin typeface="Segoe UI Semibold" pitchFamily="34" charset="0"/>
                <a:cs typeface="Arabic Typesetting" panose="03020402040406030203" pitchFamily="66" charset="-78"/>
              </a:rPr>
              <a:t>   A traversing is a circuit of survey lines. It may be open or closed. When The linear measurements are done with a chain and a tape and the directions or horizontal angles are measured with a compass or a theodolite respectively, the survey is called </a:t>
            </a:r>
            <a:r>
              <a:rPr lang="en-IN" sz="2000" dirty="0" smtClean="0">
                <a:latin typeface="Segoe UI Semibold" pitchFamily="34" charset="0"/>
                <a:cs typeface="Arabic Typesetting" panose="03020402040406030203" pitchFamily="66" charset="-78"/>
              </a:rPr>
              <a:t>traversing.</a:t>
            </a:r>
          </a:p>
          <a:p>
            <a:pPr marL="0" indent="0">
              <a:buNone/>
            </a:pPr>
            <a:r>
              <a:rPr lang="en-IN" sz="2000" u="sng" dirty="0">
                <a:latin typeface="Segoe UI Semibold" pitchFamily="34" charset="0"/>
                <a:cs typeface="Arabic Typesetting" panose="03020402040406030203" pitchFamily="66" charset="-78"/>
              </a:rPr>
              <a:t>Classification based on Purposes:</a:t>
            </a:r>
          </a:p>
          <a:p>
            <a:pPr marL="0" lvl="0" indent="0">
              <a:buNone/>
            </a:pPr>
            <a:r>
              <a:rPr lang="en-IN" sz="2000" dirty="0">
                <a:latin typeface="Segoe UI Semibold" pitchFamily="34" charset="0"/>
                <a:cs typeface="Arabic Typesetting" panose="03020402040406030203" pitchFamily="66" charset="-78"/>
              </a:rPr>
              <a:t>Geological Survey:</a:t>
            </a:r>
          </a:p>
          <a:p>
            <a:pPr marL="0" indent="0">
              <a:buNone/>
            </a:pPr>
            <a:r>
              <a:rPr lang="en-IN" sz="2000" dirty="0">
                <a:latin typeface="Segoe UI Semibold" pitchFamily="34" charset="0"/>
                <a:cs typeface="Arabic Typesetting" panose="03020402040406030203" pitchFamily="66" charset="-78"/>
              </a:rPr>
              <a:t>   In this both surface and subsurface surveying are conducted to locate different minerals and rocks. In addition, geological feature of the terrain such as folds and are locate.</a:t>
            </a:r>
          </a:p>
          <a:p>
            <a:pPr marL="0" lvl="0" indent="0">
              <a:buNone/>
            </a:pPr>
            <a:r>
              <a:rPr lang="en-IN" sz="2000" u="sng" dirty="0">
                <a:latin typeface="Segoe UI Semibold" pitchFamily="34" charset="0"/>
                <a:cs typeface="Arabic Typesetting" panose="03020402040406030203" pitchFamily="66" charset="-78"/>
              </a:rPr>
              <a:t>Mine Survey:</a:t>
            </a:r>
          </a:p>
          <a:p>
            <a:pPr marL="0" indent="0">
              <a:buNone/>
            </a:pPr>
            <a:r>
              <a:rPr lang="en-IN" sz="2000" dirty="0">
                <a:latin typeface="Segoe UI Semibold" pitchFamily="34" charset="0"/>
                <a:cs typeface="Arabic Typesetting" panose="03020402040406030203" pitchFamily="66" charset="-78"/>
              </a:rPr>
              <a:t>   Mine surveys include both surface and underground surveys, It is conducted for the exploration of mineral deposits and to guide </a:t>
            </a:r>
            <a:r>
              <a:rPr lang="en-IN" sz="2000" dirty="0" err="1">
                <a:latin typeface="Segoe UI Semibold" pitchFamily="34" charset="0"/>
                <a:cs typeface="Arabic Typesetting" panose="03020402040406030203" pitchFamily="66" charset="-78"/>
              </a:rPr>
              <a:t>tunneling</a:t>
            </a:r>
            <a:r>
              <a:rPr lang="en-IN" sz="2000" dirty="0">
                <a:latin typeface="Segoe UI Semibold" pitchFamily="34" charset="0"/>
                <a:cs typeface="Arabic Typesetting" panose="03020402040406030203" pitchFamily="66" charset="-78"/>
              </a:rPr>
              <a:t> and other operations associated with mining.</a:t>
            </a:r>
          </a:p>
          <a:p>
            <a:pPr marL="0" lvl="0" indent="0">
              <a:buNone/>
            </a:pPr>
            <a:r>
              <a:rPr lang="en-IN" sz="2000" dirty="0">
                <a:latin typeface="Segoe UI Semibold" pitchFamily="34" charset="0"/>
                <a:cs typeface="Arabic Typesetting" panose="03020402040406030203" pitchFamily="66" charset="-78"/>
              </a:rPr>
              <a:t>Archaeological Survey:</a:t>
            </a:r>
          </a:p>
          <a:p>
            <a:pPr marL="0" indent="0">
              <a:buNone/>
            </a:pPr>
            <a:r>
              <a:rPr lang="en-IN" sz="2000" dirty="0">
                <a:latin typeface="Segoe UI Semibold" pitchFamily="34" charset="0"/>
                <a:cs typeface="Arabic Typesetting" panose="03020402040406030203" pitchFamily="66" charset="-78"/>
              </a:rPr>
              <a:t>   It is conducted to locate relics of antiquity, civilization, Kingdome, forts, temples, etc. </a:t>
            </a:r>
          </a:p>
        </p:txBody>
      </p:sp>
    </p:spTree>
    <p:extLst>
      <p:ext uri="{BB962C8B-B14F-4D97-AF65-F5344CB8AC3E}">
        <p14:creationId xmlns:p14="http://schemas.microsoft.com/office/powerpoint/2010/main" xmlns="" val="30172066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584200"/>
            <a:ext cx="10248900" cy="6273800"/>
          </a:xfrm>
        </p:spPr>
        <p:txBody>
          <a:bodyPr>
            <a:normAutofit lnSpcReduction="10000"/>
          </a:bodyPr>
          <a:lstStyle/>
          <a:p>
            <a:pPr marL="0" lvl="0" indent="0">
              <a:buNone/>
            </a:pPr>
            <a:r>
              <a:rPr lang="en-IN" sz="1900" u="sng" dirty="0">
                <a:latin typeface="Segoe UI Semibold" pitchFamily="34" charset="0"/>
                <a:cs typeface="Arabic Typesetting" panose="03020402040406030203" pitchFamily="66" charset="-78"/>
              </a:rPr>
              <a:t>Military survey:</a:t>
            </a:r>
          </a:p>
          <a:p>
            <a:pPr marL="0" indent="0">
              <a:buNone/>
            </a:pPr>
            <a:r>
              <a:rPr lang="en-IN" sz="1900" dirty="0">
                <a:latin typeface="Segoe UI Semibold" pitchFamily="34" charset="0"/>
                <a:cs typeface="Arabic Typesetting" panose="03020402040406030203" pitchFamily="66" charset="-78"/>
              </a:rPr>
              <a:t>   It has a very important and critical application in the military. Aerial surveys are conducted for this purpose. It is conducted to locate strategic positions for the purpose of army </a:t>
            </a:r>
            <a:r>
              <a:rPr lang="en-IN" sz="1900" dirty="0" smtClean="0">
                <a:latin typeface="Segoe UI Semibold" pitchFamily="34" charset="0"/>
                <a:cs typeface="Arabic Typesetting" panose="03020402040406030203" pitchFamily="66" charset="-78"/>
              </a:rPr>
              <a:t>operations</a:t>
            </a:r>
            <a:endParaRPr lang="en-IN" sz="1900" dirty="0">
              <a:latin typeface="Segoe UI Semibold" pitchFamily="34" charset="0"/>
              <a:cs typeface="Arabic Typesetting" panose="03020402040406030203" pitchFamily="66" charset="-78"/>
            </a:endParaRPr>
          </a:p>
          <a:p>
            <a:pPr marL="0" indent="0">
              <a:buNone/>
            </a:pPr>
            <a:r>
              <a:rPr lang="en-IN" sz="1900" u="sng" dirty="0" smtClean="0">
                <a:latin typeface="Segoe UI Semibold" pitchFamily="34" charset="0"/>
                <a:cs typeface="Arabic Typesetting" panose="03020402040406030203" pitchFamily="66" charset="-78"/>
              </a:rPr>
              <a:t>Classification </a:t>
            </a:r>
            <a:r>
              <a:rPr lang="en-IN" sz="1900" u="sng" dirty="0">
                <a:latin typeface="Segoe UI Semibold" pitchFamily="34" charset="0"/>
                <a:cs typeface="Arabic Typesetting" panose="03020402040406030203" pitchFamily="66" charset="-78"/>
              </a:rPr>
              <a:t>based on Nature of Field:</a:t>
            </a:r>
          </a:p>
          <a:p>
            <a:pPr marL="0" lvl="0" indent="0">
              <a:buNone/>
            </a:pPr>
            <a:r>
              <a:rPr lang="en-IN" sz="1900" u="sng" dirty="0">
                <a:latin typeface="Segoe UI Semibold" pitchFamily="34" charset="0"/>
                <a:cs typeface="Arabic Typesetting" panose="03020402040406030203" pitchFamily="66" charset="-78"/>
              </a:rPr>
              <a:t>Land Survey:</a:t>
            </a:r>
          </a:p>
          <a:p>
            <a:pPr marL="0" indent="0">
              <a:buNone/>
            </a:pPr>
            <a:r>
              <a:rPr lang="en-IN" sz="1900" dirty="0">
                <a:latin typeface="Segoe UI Semibold" pitchFamily="34" charset="0"/>
                <a:cs typeface="Arabic Typesetting" panose="03020402040406030203" pitchFamily="66" charset="-78"/>
              </a:rPr>
              <a:t>   Land Survey is done on land to prepare plans and maps of a given area. Topographical, city and cadastral surveys are some of the examples of land surveying.</a:t>
            </a:r>
          </a:p>
          <a:p>
            <a:pPr marL="0" lvl="0" indent="0">
              <a:buNone/>
            </a:pPr>
            <a:r>
              <a:rPr lang="en-IN" sz="1900" u="sng" dirty="0">
                <a:latin typeface="Segoe UI Semibold" pitchFamily="34" charset="0"/>
                <a:cs typeface="Arabic Typesetting" panose="03020402040406030203" pitchFamily="66" charset="-78"/>
              </a:rPr>
              <a:t>Hydrographic Survey:</a:t>
            </a:r>
          </a:p>
          <a:p>
            <a:pPr marL="0" indent="0">
              <a:buNone/>
            </a:pPr>
            <a:r>
              <a:rPr lang="en-IN" sz="1900" dirty="0">
                <a:latin typeface="Segoe UI Semibold" pitchFamily="34" charset="0"/>
                <a:cs typeface="Arabic Typesetting" panose="03020402040406030203" pitchFamily="66" charset="-78"/>
              </a:rPr>
              <a:t>   This survey is conducted on or near the body of water such as lake, river, and coastal area. This survey consists of locating shore lines of waters bodies.</a:t>
            </a:r>
          </a:p>
          <a:p>
            <a:pPr marL="0" lvl="0" indent="0">
              <a:buNone/>
            </a:pPr>
            <a:r>
              <a:rPr lang="en-IN" sz="1900" u="sng" dirty="0">
                <a:latin typeface="Segoe UI Semibold" pitchFamily="34" charset="0"/>
                <a:cs typeface="Arabic Typesetting" panose="03020402040406030203" pitchFamily="66" charset="-78"/>
              </a:rPr>
              <a:t>Astronomic Survey:</a:t>
            </a:r>
          </a:p>
          <a:p>
            <a:pPr marL="0" indent="0">
              <a:buNone/>
            </a:pPr>
            <a:r>
              <a:rPr lang="en-IN" sz="1900" dirty="0">
                <a:latin typeface="Segoe UI Semibold" pitchFamily="34" charset="0"/>
                <a:cs typeface="Arabic Typesetting" panose="03020402040406030203" pitchFamily="66" charset="-78"/>
              </a:rPr>
              <a:t>   The surveys are conducted or the determination of latitudes, longitudes, azimuths, local time, etc. for various places on the earth by observing heavenly bodies (The sun or star).</a:t>
            </a:r>
          </a:p>
          <a:p>
            <a:pPr marL="0" lvl="0" indent="0">
              <a:buNone/>
            </a:pPr>
            <a:r>
              <a:rPr lang="en-IN" sz="1900" u="sng" dirty="0">
                <a:latin typeface="Segoe UI Semibold" pitchFamily="34" charset="0"/>
                <a:cs typeface="Arabic Typesetting" panose="03020402040406030203" pitchFamily="66" charset="-78"/>
              </a:rPr>
              <a:t>Aerial Survey:</a:t>
            </a:r>
          </a:p>
          <a:p>
            <a:pPr marL="0" indent="0">
              <a:buNone/>
            </a:pPr>
            <a:r>
              <a:rPr lang="en-IN" sz="1900" dirty="0">
                <a:latin typeface="Segoe UI Semibold" pitchFamily="34" charset="0"/>
                <a:cs typeface="Arabic Typesetting" panose="03020402040406030203" pitchFamily="66" charset="-78"/>
              </a:rPr>
              <a:t>   An aerial survey is conducted from aircraft. Aerial cameras take photographs of the surface of the earth in overlapping strips of land. This is also known as photographic survey</a:t>
            </a:r>
            <a:r>
              <a:rPr lang="en-IN" sz="1900" dirty="0" smtClean="0">
                <a:latin typeface="Segoe UI Semibold" pitchFamily="34" charset="0"/>
                <a:cs typeface="Arabic Typesetting" panose="03020402040406030203" pitchFamily="66" charset="-78"/>
              </a:rPr>
              <a:t>.</a:t>
            </a:r>
          </a:p>
          <a:p>
            <a:pPr marL="0" indent="0">
              <a:buNone/>
            </a:pPr>
            <a:endParaRPr lang="en-IN" dirty="0" smtClean="0">
              <a:latin typeface="Arabic Typesetting" panose="03020402040406030203" pitchFamily="66" charset="-78"/>
              <a:cs typeface="Arabic Typesetting" panose="03020402040406030203" pitchFamily="66" charset="-78"/>
            </a:endParaRPr>
          </a:p>
          <a:p>
            <a:pPr marL="0" indent="0">
              <a:buNone/>
            </a:pPr>
            <a:endParaRPr lang="en-IN" dirty="0"/>
          </a:p>
        </p:txBody>
      </p:sp>
    </p:spTree>
    <p:extLst>
      <p:ext uri="{BB962C8B-B14F-4D97-AF65-F5344CB8AC3E}">
        <p14:creationId xmlns:p14="http://schemas.microsoft.com/office/powerpoint/2010/main" xmlns="" val="364631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500" b="1" dirty="0"/>
              <a:t>Q-3 Draw typical page of field book showing chain crossing, Road, Hedge, Tree, Tie station, Building, Electric pole?</a:t>
            </a:r>
            <a:endParaRPr lang="en-IN" sz="2500"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194239" y="1806763"/>
            <a:ext cx="5044699" cy="5057772"/>
          </a:xfrm>
          <a:prstGeom prst="rect">
            <a:avLst/>
          </a:prstGeom>
        </p:spPr>
      </p:pic>
    </p:spTree>
    <p:extLst>
      <p:ext uri="{BB962C8B-B14F-4D97-AF65-F5344CB8AC3E}">
        <p14:creationId xmlns:p14="http://schemas.microsoft.com/office/powerpoint/2010/main" xmlns="" val="2707606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1076</TotalTime>
  <Words>1441</Words>
  <Application>Microsoft Office PowerPoint</Application>
  <PresentationFormat>Custom</PresentationFormat>
  <Paragraphs>139</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Facet</vt:lpstr>
      <vt:lpstr>Wisp</vt:lpstr>
      <vt:lpstr>Trek</vt:lpstr>
      <vt:lpstr>Slide 1</vt:lpstr>
      <vt:lpstr>PRACTICAL 1 : CHAIN SURVEYING </vt:lpstr>
      <vt:lpstr>Taking offsets</vt:lpstr>
      <vt:lpstr>Q-1 How many links are there in 20m chain? At what interval tallies are provided? What is the length of each link? </vt:lpstr>
      <vt:lpstr>Q-2. Name different types of surveys</vt:lpstr>
      <vt:lpstr>Slide 6</vt:lpstr>
      <vt:lpstr>Slide 7</vt:lpstr>
      <vt:lpstr>Slide 8</vt:lpstr>
      <vt:lpstr>Q-3 Draw typical page of field book showing chain crossing, Road, Hedge, Tree, Tie station, Building, Electric pole?</vt:lpstr>
      <vt:lpstr>Q-4 Draw convention and symbols.</vt:lpstr>
      <vt:lpstr>Q-5 Explain principles of surveying.</vt:lpstr>
      <vt:lpstr>Q-6 what are the equipment’s used in chain surveying? </vt:lpstr>
      <vt:lpstr>Q-7      Explain with sketch principle of optical square. </vt:lpstr>
      <vt:lpstr>Slide 14</vt:lpstr>
      <vt:lpstr>Q-8 Explain Perpendicular and Oblique Offsets</vt:lpstr>
      <vt:lpstr>Slide 16</vt:lpstr>
      <vt:lpstr>Q-9 Line of transverse</vt:lpstr>
      <vt:lpstr>Definitions</vt:lpstr>
      <vt:lpstr>Taking Measurements on Papers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Lakhani</dc:creator>
  <cp:lastModifiedBy>admin</cp:lastModifiedBy>
  <cp:revision>85</cp:revision>
  <dcterms:created xsi:type="dcterms:W3CDTF">2013-10-01T13:27:30Z</dcterms:created>
  <dcterms:modified xsi:type="dcterms:W3CDTF">2013-12-19T11:34:18Z</dcterms:modified>
</cp:coreProperties>
</file>